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9" r:id="rId4"/>
    <p:sldId id="304" r:id="rId5"/>
    <p:sldId id="305" r:id="rId6"/>
    <p:sldId id="279" r:id="rId7"/>
    <p:sldId id="292" r:id="rId8"/>
    <p:sldId id="302" r:id="rId9"/>
    <p:sldId id="303" r:id="rId10"/>
    <p:sldId id="289" r:id="rId11"/>
    <p:sldId id="296" r:id="rId12"/>
    <p:sldId id="277" r:id="rId13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536" autoAdjust="0"/>
    <p:restoredTop sz="94660" autoAdjust="0"/>
  </p:normalViewPr>
  <p:slideViewPr>
    <p:cSldViewPr>
      <p:cViewPr>
        <p:scale>
          <a:sx n="80" d="100"/>
          <a:sy n="80" d="100"/>
        </p:scale>
        <p:origin x="-51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5F28F-50BB-40EC-8267-379D43E96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ECA86-5594-4EEB-8612-91B425BE9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F3B6768D-6CB9-4A10-82EC-FC47D284EF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65C67-DEC4-49E9-B906-7923EA0DF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E995-7AAB-41AF-8F99-6BADC3C80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9598D-1F9A-41FE-B0CB-87D9C5C6F1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3912-BE0B-4303-9C44-202CE267B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4E5B7-FA08-4824-B1C5-8532EE022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833FE-415A-40F6-9028-CBDEA1EA1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993A0-5280-4D0A-A66A-F8E9AB0EE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2FA7F-D483-4C61-9966-CFB3F2EC5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" r:id="rId15" imgW="6450794" imgH="952045" progId="">
                  <p:embed/>
                </p:oleObj>
              </mc:Choice>
              <mc:Fallback>
                <p:oleObj name="Image" r:id="rId15" imgW="6450794" imgH="952045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1D5221C4-D1A5-4CB1-8242-CCB5C6CF14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72;&#1074;&#1090;&#1086;&#1084;&#1072;&#1090;&#1080;&#1079;&#1072;&#1094;&#1080;&#1103;%20&#1079;&#1074;&#1091;&#1082;&#1072;%20&#1064;%20%20-%20&#1088;&#1086;&#1076;&#1080;&#1090;&#1077;&#1083;&#1103;&#1084;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79512" y="2852936"/>
            <a:ext cx="8784976" cy="26144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КОРРЕКЦИЯ </a:t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НАРУШЕНИЙ РЕЧИ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0" y="0"/>
            <a:ext cx="9144000" cy="2206028"/>
          </a:xfrm>
        </p:spPr>
        <p:txBody>
          <a:bodyPr/>
          <a:lstStyle/>
          <a:p>
            <a:pPr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Речь </a:t>
            </a: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Вашего </a:t>
            </a:r>
            <a:r>
              <a:rPr lang="ru-RU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ребёнка не понятна окружающим</a:t>
            </a: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        </a:t>
            </a:r>
          </a:p>
          <a:p>
            <a:pPr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ОНР?</a:t>
            </a:r>
          </a:p>
          <a:p>
            <a:pPr lvl="0"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 ребёнок плохо говорит? </a:t>
            </a:r>
            <a:endParaRPr lang="ru-RU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исправить нарушения речи?</a:t>
            </a:r>
          </a:p>
          <a:p>
            <a:pPr lvl="0"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чего зависит </a:t>
            </a: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 коррекции речи? </a:t>
            </a:r>
            <a:endParaRPr lang="ru-RU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www.themegallery.com</a:t>
            </a:r>
          </a:p>
        </p:txBody>
      </p:sp>
      <p:sp>
        <p:nvSpPr>
          <p:cNvPr id="3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black">
          <a:xfrm>
            <a:off x="142844" y="0"/>
            <a:ext cx="8786874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Сроки преодоления недостатков произношения зависят от ряда факторов: 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000100" y="1142984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степени сложности дефекта </a:t>
            </a:r>
          </a:p>
          <a:p>
            <a:pPr marL="0" marR="0" lvl="0" indent="0" algn="l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индивидуальных и возрастных особенностей ребёнка</a:t>
            </a:r>
          </a:p>
          <a:p>
            <a:pPr marL="0" marR="0" lvl="0" indent="0" algn="l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регулярности занятий </a:t>
            </a:r>
          </a:p>
          <a:p>
            <a:pPr marL="0" marR="0" lvl="0" indent="0" algn="l" defTabSz="914400" eaLnBrk="0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 участия и заинтересованности родителей в этой работе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6429420" cy="3378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50206" cy="857232"/>
          </a:xfrm>
        </p:spPr>
        <p:txBody>
          <a:bodyPr/>
          <a:lstStyle/>
          <a:p>
            <a:r>
              <a:rPr lang="ru-RU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Советы родителям</a:t>
            </a:r>
            <a:endParaRPr lang="en-US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712" y="941416"/>
            <a:ext cx="30243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Больше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разговаривать с ребёнком.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marL="342900" indent="-342900" algn="l" eaLnBrk="0" hangingPunct="0">
              <a:spcBef>
                <a:spcPts val="1200"/>
              </a:spcBef>
              <a:spcAft>
                <a:spcPts val="1200"/>
              </a:spcAft>
              <a:buAutoNum type="arabicParenR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Больше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читать дошкольникам книги, пересказывать прочитанное.</a:t>
            </a:r>
          </a:p>
          <a:p>
            <a:pPr marL="357188" indent="-357188" algn="l" eaLnBrk="0" hangingPunct="0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3)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Отвечайте на каждый вопрос ребёнка.</a:t>
            </a:r>
          </a:p>
          <a:p>
            <a:pPr marL="357188" indent="-357188" algn="l" eaLnBrk="0" hangingPunct="0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4)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Играйте с ребёнком в речевые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игры (смотреть стенд и лист по автоматизации)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4" name="Picture 2" descr="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48" y="1658879"/>
            <a:ext cx="5695893" cy="385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5643570" y="6357958"/>
            <a:ext cx="2857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Verdana" pitchFamily="34" charset="0"/>
              </a:rPr>
              <a:t>www.themegallery.com</a:t>
            </a: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gray">
          <a:xfrm>
            <a:off x="428596" y="2643182"/>
            <a:ext cx="8286808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Благодарю за внимание!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19872" y="332656"/>
            <a:ext cx="5508104" cy="1008112"/>
          </a:xfrm>
        </p:spPr>
        <p:txBody>
          <a:bodyPr/>
          <a:lstStyle/>
          <a:p>
            <a:pPr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Презентацию подготовила: </a:t>
            </a:r>
            <a:r>
              <a:rPr lang="ru-RU" b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Шевлякова</a:t>
            </a: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И.Ю.</a:t>
            </a:r>
          </a:p>
          <a:p>
            <a:pPr indent="-34290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учитель-логопед </a:t>
            </a:r>
            <a:r>
              <a:rPr lang="ru-RU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МБДОУ «ЦРРДС» </a:t>
            </a:r>
            <a:r>
              <a:rPr lang="ru-RU" b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г.Усинска</a:t>
            </a:r>
            <a:endParaRPr lang="ru-RU" b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405186" y="2451808"/>
            <a:ext cx="6820478" cy="2111968"/>
            <a:chOff x="672" y="1200"/>
            <a:chExt cx="4726" cy="1626"/>
          </a:xfrm>
        </p:grpSpPr>
        <p:sp>
          <p:nvSpPr>
            <p:cNvPr id="97287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2781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вукопроизношение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8" name="AutoShape 8"/>
            <p:cNvSpPr>
              <a:spLocks noChangeArrowheads="1"/>
            </p:cNvSpPr>
            <p:nvPr/>
          </p:nvSpPr>
          <p:spPr bwMode="gray">
            <a:xfrm>
              <a:off x="1606" y="1799"/>
              <a:ext cx="2744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Фонематический слух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9" name="AutoShape 9"/>
            <p:cNvSpPr>
              <a:spLocks noChangeArrowheads="1"/>
            </p:cNvSpPr>
            <p:nvPr/>
          </p:nvSpPr>
          <p:spPr bwMode="gray">
            <a:xfrm>
              <a:off x="2405" y="2464"/>
              <a:ext cx="2993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Словарный запас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27584" y="94995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ОНР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 (общее недоразвитие речи)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428596" y="142852"/>
            <a:ext cx="850112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Что такое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ОНР?</a:t>
            </a:r>
            <a:endParaRPr kumimoji="0" lang="en-US" sz="36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701923"/>
            <a:ext cx="8524497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Нарушены все компоненты языковой системы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4201706" y="4839136"/>
            <a:ext cx="4574312" cy="4701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Грамматический строй речи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115616" y="980728"/>
            <a:ext cx="6912768" cy="646331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3166914" y="1657836"/>
            <a:ext cx="288032" cy="82474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4572000" y="1657836"/>
            <a:ext cx="288032" cy="1571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6012160" y="1657836"/>
            <a:ext cx="288032" cy="24357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7596336" y="1627059"/>
            <a:ext cx="288032" cy="32120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1822450" y="5099050"/>
            <a:ext cx="6964392" cy="104459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Особенности строения артикуляционного аппарата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(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короткая подъязычная уздечка, высокое нёбо и т.д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.)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317750" y="3857628"/>
            <a:ext cx="6469092" cy="92233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Плохо развитый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фонематический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слух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(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ребёнок просто не слышит своего неправильного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произношения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, он думает, что говорит верно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)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2286000" y="2590800"/>
            <a:ext cx="6500842" cy="98107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Слабость мышц языка, губ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  <a:p>
            <a:pPr algn="ctr" eaLnBrk="0" hangingPunct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(ребёнок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не может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выполнять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языком и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губами </a:t>
            </a:r>
          </a:p>
          <a:p>
            <a:pPr algn="ctr" eaLnBrk="0" hangingPunct="0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точные целенаправленные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движения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)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571604" y="1357298"/>
            <a:ext cx="7143800" cy="97156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Подражание неправильной речи окружающих, 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не только взрослых, но и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детей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2000232" y="2928934"/>
            <a:ext cx="381000" cy="381000"/>
            <a:chOff x="2078" y="1680"/>
            <a:chExt cx="1615" cy="1615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30" name="Group 74"/>
          <p:cNvGrpSpPr>
            <a:grpSpLocks/>
          </p:cNvGrpSpPr>
          <p:nvPr/>
        </p:nvGrpSpPr>
        <p:grpSpPr bwMode="auto">
          <a:xfrm>
            <a:off x="2071670" y="4071942"/>
            <a:ext cx="381000" cy="381000"/>
            <a:chOff x="2078" y="1680"/>
            <a:chExt cx="1615" cy="1615"/>
          </a:xfrm>
        </p:grpSpPr>
        <p:sp>
          <p:nvSpPr>
            <p:cNvPr id="7073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737" name="Group 81"/>
          <p:cNvGrpSpPr>
            <a:grpSpLocks/>
          </p:cNvGrpSpPr>
          <p:nvPr/>
        </p:nvGrpSpPr>
        <p:grpSpPr bwMode="auto">
          <a:xfrm>
            <a:off x="1643042" y="5143512"/>
            <a:ext cx="355600" cy="381000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9" name="Rectangle 2"/>
          <p:cNvSpPr txBox="1">
            <a:spLocks noChangeArrowheads="1"/>
          </p:cNvSpPr>
          <p:nvPr/>
        </p:nvSpPr>
        <p:spPr bwMode="black">
          <a:xfrm>
            <a:off x="571472" y="214291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Почему ребенок плохо говорит?</a:t>
            </a:r>
            <a:endParaRPr kumimoji="0" lang="en-US" sz="3600" b="1" i="0" u="none" strike="noStrike" kern="1200" cap="none" spc="0" normalizeH="0" baseline="0" noProof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105919" y="2130770"/>
            <a:ext cx="8860723" cy="3486698"/>
            <a:chOff x="528" y="1592"/>
            <a:chExt cx="4763" cy="1766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gray">
            <a:xfrm>
              <a:off x="3414" y="1592"/>
              <a:ext cx="1877" cy="1762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Индивидуально-подгрупповые 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занятия с воспитателем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Цель: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закрепление правильного 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роизношения слогов, слов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занятия</a:t>
              </a: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неделю</a:t>
              </a:r>
            </a:p>
          </p:txBody>
        </p:sp>
        <p:sp>
          <p:nvSpPr>
            <p:cNvPr id="97285" name="AutoShape 5"/>
            <p:cNvSpPr>
              <a:spLocks noChangeArrowheads="1"/>
            </p:cNvSpPr>
            <p:nvPr/>
          </p:nvSpPr>
          <p:spPr bwMode="gray">
            <a:xfrm>
              <a:off x="1943" y="1596"/>
              <a:ext cx="1936" cy="1762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Индивидуально-подгрупповые занятия с логопедом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Цель: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</a:t>
              </a: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оррекция нарушений </a:t>
              </a:r>
            </a:p>
            <a:p>
              <a:pPr algn="ctr"/>
              <a:r>
                <a:rPr lang="ru-RU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звукопроизно-шения</a:t>
              </a:r>
              <a:endPara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занятия</a:t>
              </a: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неделю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6" name="AutoShape 6"/>
            <p:cNvSpPr>
              <a:spLocks noChangeArrowheads="1"/>
            </p:cNvSpPr>
            <p:nvPr/>
          </p:nvSpPr>
          <p:spPr bwMode="gray">
            <a:xfrm>
              <a:off x="528" y="1616"/>
              <a:ext cx="1859" cy="1668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Групповые 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занятия</a:t>
              </a:r>
            </a:p>
            <a:p>
              <a:pPr algn="ctr"/>
              <a:r>
                <a:rPr lang="ru-RU" sz="2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</a:t>
              </a:r>
              <a:r>
                <a:rPr lang="ru-RU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342900" indent="-342900" algn="ctr">
                <a:buFont typeface="Wingdings" panose="05000000000000000000" pitchFamily="2" charset="2"/>
                <a:buChar char="§"/>
              </a:pP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обогащение словаря</a:t>
              </a:r>
            </a:p>
            <a:p>
              <a:pPr marL="342900" indent="-342900" algn="ctr">
                <a:buFont typeface="Wingdings" panose="05000000000000000000" pitchFamily="2" charset="2"/>
                <a:buChar char="§"/>
              </a:pP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формирование </a:t>
              </a:r>
              <a:r>
                <a:rPr lang="ru-RU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грамматичес</a:t>
              </a: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-кого строя речи</a:t>
              </a: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занятия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неделю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55" y="805864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Нарушения речи приносят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ребенку немало огорчений в детском саду, а в школе эти трудности возрастают.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Ребёнку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нужна помощь логопеда, воспитателя, психолога и РОДИТЕЛЕЙ!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428596" y="142852"/>
            <a:ext cx="850112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Как исправить нарушения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речи?</a:t>
            </a:r>
            <a:endParaRPr kumimoji="0" lang="en-US" sz="36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984" y="5805264"/>
            <a:ext cx="88007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Большую роль играют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родители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! Ваше активное участие в коррекционной работе поможет специалистам добиться хороших результатов.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6000760" y="3357562"/>
            <a:ext cx="2701636" cy="1877437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звуки: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285720" y="2643182"/>
            <a:ext cx="6563591" cy="2591251"/>
            <a:chOff x="528" y="1200"/>
            <a:chExt cx="4548" cy="1995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gray">
            <a:xfrm>
              <a:off x="3300" y="1750"/>
              <a:ext cx="1776" cy="1445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звуки: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Ль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</a:t>
              </a:r>
            </a:p>
            <a:p>
              <a:pPr algn="ctr"/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Рь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5" name="AutoShape 5"/>
            <p:cNvSpPr>
              <a:spLocks noChangeArrowheads="1"/>
            </p:cNvSpPr>
            <p:nvPr/>
          </p:nvSpPr>
          <p:spPr bwMode="gray">
            <a:xfrm>
              <a:off x="1865" y="1750"/>
              <a:ext cx="1872" cy="1445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звуки: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</a:t>
              </a:r>
            </a:p>
            <a:p>
              <a:pPr algn="ctr"/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6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445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звуки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</a:p>
            <a:p>
              <a:pPr algn="ctr"/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Сь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</a:t>
              </a:r>
            </a:p>
            <a:p>
              <a:pPr algn="ctr"/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Зь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7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свистящие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8" name="AutoShape 8"/>
            <p:cNvSpPr>
              <a:spLocks noChangeArrowheads="1"/>
            </p:cNvSpPr>
            <p:nvPr/>
          </p:nvSpPr>
          <p:spPr bwMode="gray">
            <a:xfrm>
              <a:off x="211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шипящие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289" name="AutoShape 9"/>
            <p:cNvSpPr>
              <a:spLocks noChangeArrowheads="1"/>
            </p:cNvSpPr>
            <p:nvPr/>
          </p:nvSpPr>
          <p:spPr bwMode="gray">
            <a:xfrm>
              <a:off x="3548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соноры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28596" y="857232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В норме, формирование  правильного звукопроизношения заканчивается у детей к 4 – 5 годам. Однако не все дошкольники в состоянии самостоятельно освоить произношение отдельных звуков родного языка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.</a:t>
            </a:r>
            <a:r>
              <a:rPr 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Чаще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вызывают затруднения у детей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: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428596" y="142852"/>
            <a:ext cx="850112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Звукопроизношение</a:t>
            </a:r>
            <a:endParaRPr kumimoji="0" lang="en-US" sz="36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00702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Недостатки звукопроизношения могут выражаться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+mn-lt"/>
              </a:rPr>
              <a:t>в отсутствии  звука или его искажении (звук произносится неверно).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715140" y="2643182"/>
            <a:ext cx="1870364" cy="4701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аффрикаты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9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229600" cy="428628"/>
          </a:xfrm>
        </p:spPr>
        <p:txBody>
          <a:bodyPr/>
          <a:lstStyle/>
          <a:p>
            <a:pPr lvl="0"/>
            <a:r>
              <a:rPr lang="en-US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 </a:t>
            </a:r>
            <a:r>
              <a:rPr lang="ru-RU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этап – 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подготовительный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4786314" y="857232"/>
            <a:ext cx="4027502" cy="5643602"/>
            <a:chOff x="720" y="1296"/>
            <a:chExt cx="1367" cy="2542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114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114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9115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gray">
            <a:xfrm>
              <a:off x="768" y="1650"/>
              <a:ext cx="1285" cy="15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 этапа – подготовить артикуляционный аппарат, выполняя: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дыхательную гимнастику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артикуляционную гимнастику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упражнения </a:t>
              </a:r>
              <a:r>
                <a:rPr lang="ru-RU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развитие </a:t>
              </a: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пальцев рук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определение </a:t>
              </a:r>
              <a:r>
                <a:rPr lang="ru-RU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слух </a:t>
              </a:r>
              <a:r>
                <a:rPr lang="ru-RU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наличия </a:t>
              </a:r>
              <a:r>
                <a:rPr lang="ru-RU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заданного звука, места его в слогах, словах</a:t>
              </a:r>
            </a:p>
          </p:txBody>
        </p:sp>
      </p:grpSp>
      <p:pic>
        <p:nvPicPr>
          <p:cNvPr id="2050" name="Picture 2" descr="Общее развитие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273834"/>
            <a:ext cx="4622471" cy="46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229600" cy="428628"/>
          </a:xfrm>
        </p:spPr>
        <p:txBody>
          <a:bodyPr/>
          <a:lstStyle/>
          <a:p>
            <a:pPr lvl="0"/>
            <a:r>
              <a:rPr lang="en-US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II </a:t>
            </a:r>
            <a:r>
              <a:rPr lang="ru-RU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этап – 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по</a:t>
            </a:r>
            <a:r>
              <a:rPr lang="en-US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</a:t>
            </a:r>
            <a:r>
              <a:rPr lang="ru-RU" sz="36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тановка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звука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00628" y="857232"/>
            <a:ext cx="3786214" cy="5643602"/>
            <a:chOff x="2208" y="1296"/>
            <a:chExt cx="1365" cy="2542"/>
          </a:xfrm>
        </p:grpSpPr>
        <p:sp>
          <p:nvSpPr>
            <p:cNvPr id="9115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55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gray">
            <a:xfrm>
              <a:off x="2256" y="1682"/>
              <a:ext cx="1296" cy="1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algn="l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 этапа – добиться правильного звучания изолированного звука. </a:t>
              </a:r>
            </a:p>
            <a:p>
              <a:pPr marL="0" algn="l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Есть несколько способов постановки звука: 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игре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по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подражанию </a:t>
              </a:r>
            </a:p>
            <a:p>
              <a:pPr marL="0"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механической помощью </a:t>
              </a:r>
            </a:p>
            <a:p>
              <a:pPr marL="0" algn="l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это – работа ЛОГОПЕДА!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6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14282" y="557214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n w="10541" cmpd="sng">
                  <a:solidFill>
                    <a:srgbClr val="1B9AD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К следующему этапу – автоматизации </a:t>
            </a:r>
            <a:r>
              <a:rPr lang="ru-RU" dirty="0" smtClean="0">
                <a:ln w="10541" cmpd="sng">
                  <a:solidFill>
                    <a:srgbClr val="1B9AD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звука </a:t>
            </a:r>
            <a:r>
              <a:rPr lang="ru-RU" dirty="0">
                <a:ln w="10541" cmpd="sng">
                  <a:solidFill>
                    <a:srgbClr val="1B9AD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переходят только тогда, когда ребенок может легко, без предварительной подготовки произнести поставленный звук. </a:t>
            </a:r>
          </a:p>
        </p:txBody>
      </p:sp>
      <p:pic>
        <p:nvPicPr>
          <p:cNvPr id="17" name="Picture 2" descr="C:\Users\user\Desktop\Новая папка\0_3ee1f_30643d6f_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905145" cy="435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229600" cy="428628"/>
          </a:xfrm>
        </p:spPr>
        <p:txBody>
          <a:bodyPr/>
          <a:lstStyle/>
          <a:p>
            <a:pPr lvl="0"/>
            <a:r>
              <a:rPr lang="en-US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III </a:t>
            </a:r>
            <a:r>
              <a:rPr lang="ru-RU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этап – 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автоматизация звука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072066" y="785794"/>
            <a:ext cx="3714777" cy="5715039"/>
            <a:chOff x="3692" y="1296"/>
            <a:chExt cx="1367" cy="2542"/>
          </a:xfrm>
        </p:grpSpPr>
        <p:sp>
          <p:nvSpPr>
            <p:cNvPr id="9116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117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7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7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68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gray">
            <a:xfrm>
              <a:off x="3745" y="1709"/>
              <a:ext cx="1296" cy="1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 этапа – добиться правильного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произнесения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звука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свободной речи, т.е. постепенно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последовательно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ввести поставленный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звук: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слоги 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в слова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предложения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sz="20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самостоятельную </a:t>
              </a:r>
              <a:r>
                <a:rPr lang="ru-RU" sz="200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речь </a:t>
              </a:r>
              <a:endPara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18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14282" y="5786454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Автоматизация звука в речи – это выработка нового навыка, требующая длительной систематической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тренировки в садике и дома!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85860"/>
            <a:ext cx="4357718" cy="410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1"/>
            <a:ext cx="8229600" cy="428628"/>
          </a:xfrm>
        </p:spPr>
        <p:txBody>
          <a:bodyPr/>
          <a:lstStyle/>
          <a:p>
            <a:pPr lvl="0"/>
            <a:r>
              <a:rPr lang="en-US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III </a:t>
            </a:r>
            <a:r>
              <a:rPr lang="ru-RU" sz="36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этап – </a:t>
            </a:r>
            <a:r>
              <a:rPr lang="ru-RU" sz="36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автоматизация звука</a:t>
            </a:r>
            <a:endParaRPr lang="en-US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500694" y="1283216"/>
            <a:ext cx="3357586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Закрепление звука в речи осуществляется путем многократного повторения ребенком вслед за взрослым слогов, слов, предложений, </a:t>
            </a: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чистоговорок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, скороговорок, заучивания загадок, пословиц, поговорок, коротких стихотворений, рассказов насыщенных нужным звуком. </a:t>
            </a:r>
          </a:p>
        </p:txBody>
      </p:sp>
      <p:sp>
        <p:nvSpPr>
          <p:cNvPr id="2" name="Скругленный прямоугольник 1">
            <a:hlinkClick r:id="rId2" action="ppaction://hlinkfile"/>
          </p:cNvPr>
          <p:cNvSpPr/>
          <p:nvPr/>
        </p:nvSpPr>
        <p:spPr bwMode="auto">
          <a:xfrm>
            <a:off x="1187624" y="5200515"/>
            <a:ext cx="3168352" cy="7455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Автоматизация звука</a:t>
            </a:r>
          </a:p>
        </p:txBody>
      </p:sp>
      <p:pic>
        <p:nvPicPr>
          <p:cNvPr id="2050" name="Picture 2" descr="Русский обозреватель - Дошкольников приучат к красивым вещам и собственной значим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066011" cy="3363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разводы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синие разводы</Template>
  <TotalTime>765</TotalTime>
  <Words>605</Words>
  <Application>Microsoft Office PowerPoint</Application>
  <PresentationFormat>Экран (4:3)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синие разводы</vt:lpstr>
      <vt:lpstr>Image</vt:lpstr>
      <vt:lpstr>КОРРЕКЦИЯ  НАРУШЕНИЙ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I этап – подготовительный</vt:lpstr>
      <vt:lpstr>II этап – поcтановка звука</vt:lpstr>
      <vt:lpstr>III этап – автоматизация звука</vt:lpstr>
      <vt:lpstr>III этап – автоматизация звука</vt:lpstr>
      <vt:lpstr>Презентация PowerPoint</vt:lpstr>
      <vt:lpstr>Советы родителям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НАРУШЕНИЙ ЗВУКОПРОИЗНОШЕНИЯ</dc:title>
  <dc:creator>Илона</dc:creator>
  <cp:lastModifiedBy>Илона Юрьевна</cp:lastModifiedBy>
  <cp:revision>73</cp:revision>
  <dcterms:created xsi:type="dcterms:W3CDTF">2014-07-16T15:04:37Z</dcterms:created>
  <dcterms:modified xsi:type="dcterms:W3CDTF">2016-04-02T05:58:10Z</dcterms:modified>
</cp:coreProperties>
</file>