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57" r:id="rId4"/>
    <p:sldId id="260" r:id="rId5"/>
    <p:sldId id="263" r:id="rId6"/>
    <p:sldId id="267" r:id="rId7"/>
    <p:sldId id="265" r:id="rId8"/>
    <p:sldId id="264" r:id="rId9"/>
    <p:sldId id="270" r:id="rId10"/>
    <p:sldId id="273" r:id="rId11"/>
    <p:sldId id="268" r:id="rId12"/>
    <p:sldId id="271" r:id="rId13"/>
    <p:sldId id="277" r:id="rId14"/>
    <p:sldId id="262" r:id="rId15"/>
    <p:sldId id="266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B266B96-A55C-4C93-AFBD-57E074847552}" type="datetimeFigureOut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FBD5A5C-0773-4E51-A424-0DA826FE76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56A38-4519-4135-96DB-DAF53C0CE96B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DA433-F26A-4820-ADD6-879E7A707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57AB5-8CD4-4090-8900-39076F78688B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0AA01-891B-47A3-BED1-94224F40A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25F16-36DD-48A3-A9ED-1BE5F6665B67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681BF-BAAF-4A8C-B43F-98283DF07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17CFA-1098-453A-941E-1E016C0ACF80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C9D5-B4B2-4B83-BFE1-25FD4CBAD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8911-A506-4EDD-84A5-679184A5EF2C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7DDB-7896-4466-891B-53DEFEC41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F8057-15B6-400A-B96F-FED147EBD0C0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C147A-E251-4A10-8957-9019BA7DE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31313-2CB2-4D6D-9AF0-F1F0BE5BD733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1E8C9-F27D-4829-B3F0-0BF9F2F0C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B5DD1-F899-467D-9AA8-C29EB5C609D8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7DAED-5B85-490D-9526-46B31D9FB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E6623-D087-4519-B0DD-5A0A4CD46657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2DDEE-08CF-48B3-BD93-0D3FF29ED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D8C4D-9189-4735-B9CE-94C0C29CEB7F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395E-2F7E-4D5C-BCE6-D5FBCA655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E1CF2-F4BC-442F-A3F0-32B1484E2F4A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422B4-73E2-48E3-8F76-C6595D50C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6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257371-2D06-42C6-B7F6-52629794D052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5321E2-E1D7-4F67-ABB0-8E1975270A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29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utdoors.ru/book/skaut/img/h1.gif" TargetMode="External"/><Relationship Id="rId13" Type="http://schemas.openxmlformats.org/officeDocument/2006/relationships/image" Target="../media/image7.jpeg"/><Relationship Id="rId3" Type="http://schemas.openxmlformats.org/officeDocument/2006/relationships/hyperlink" Target="http://pics2.pokazuha.ru/p442/0/2/5129033p20.jpg" TargetMode="External"/><Relationship Id="rId7" Type="http://schemas.openxmlformats.org/officeDocument/2006/relationships/hyperlink" Target="http://www.piterhunt.ru/pages/literatura/formozov/inforest/InForest-10.gif" TargetMode="External"/><Relationship Id="rId12" Type="http://schemas.openxmlformats.org/officeDocument/2006/relationships/image" Target="../media/image38.jpeg"/><Relationship Id="rId17" Type="http://schemas.openxmlformats.org/officeDocument/2006/relationships/image" Target="../media/image14.png"/><Relationship Id="rId2" Type="http://schemas.openxmlformats.org/officeDocument/2006/relationships/hyperlink" Target="http://sinzhany.ru/images/galereya/foto_zhivotnyh/big/16.jpg" TargetMode="Externa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ileswithstyle.com/images/Red%20Wolf%20tracks.jpg" TargetMode="External"/><Relationship Id="rId11" Type="http://schemas.openxmlformats.org/officeDocument/2006/relationships/image" Target="../media/image37.jpeg"/><Relationship Id="rId5" Type="http://schemas.openxmlformats.org/officeDocument/2006/relationships/hyperlink" Target="http://img-fotki.yandex.ru/get/13/zlykabobrik.1/0_7815_fc0dc7fe_XL" TargetMode="External"/><Relationship Id="rId15" Type="http://schemas.openxmlformats.org/officeDocument/2006/relationships/image" Target="../media/image12.png"/><Relationship Id="rId10" Type="http://schemas.openxmlformats.org/officeDocument/2006/relationships/image" Target="../media/image36.jpeg"/><Relationship Id="rId4" Type="http://schemas.openxmlformats.org/officeDocument/2006/relationships/hyperlink" Target="http://img.mota.ru/upload/wallpapers/2009/07/15/11/02/3644/animals_698-1280x800.jpg" TargetMode="External"/><Relationship Id="rId9" Type="http://schemas.openxmlformats.org/officeDocument/2006/relationships/hyperlink" Target="http://www.piterhunt.ru/Library/sledopyt/im/5/dvazayac.gif" TargetMode="External"/><Relationship Id="rId1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3208/daemon-ekb.0/0_1ef3b_408c4855_L" TargetMode="External"/><Relationship Id="rId13" Type="http://schemas.openxmlformats.org/officeDocument/2006/relationships/image" Target="../media/image42.jpeg"/><Relationship Id="rId3" Type="http://schemas.openxmlformats.org/officeDocument/2006/relationships/hyperlink" Target="http://papa-vlad.narod.ru/photo/o-zhivotnykh/V-lesu-2.files/007-Volk.html" TargetMode="External"/><Relationship Id="rId7" Type="http://schemas.openxmlformats.org/officeDocument/2006/relationships/hyperlink" Target="http://www.babytoy.ru/products_pictures/Schleich14310.jpg" TargetMode="External"/><Relationship Id="rId12" Type="http://schemas.openxmlformats.org/officeDocument/2006/relationships/image" Target="../media/image41.jpeg"/><Relationship Id="rId2" Type="http://schemas.openxmlformats.org/officeDocument/2006/relationships/hyperlink" Target="http://img-fotki.yandex.ru/get/4405/ogutman.0/0_4d14c_87f54580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5801/dimonych-eleonora.65/0_4b805_262b3dce_XL" TargetMode="External"/><Relationship Id="rId11" Type="http://schemas.openxmlformats.org/officeDocument/2006/relationships/image" Target="../media/image40.jpeg"/><Relationship Id="rId5" Type="http://schemas.openxmlformats.org/officeDocument/2006/relationships/hyperlink" Target="http://img-fotki.yandex.ru/get/4703/lulu0501.cd/0_64cb2_201177d3_orig.jpg" TargetMode="External"/><Relationship Id="rId15" Type="http://schemas.openxmlformats.org/officeDocument/2006/relationships/image" Target="../media/image44.png"/><Relationship Id="rId10" Type="http://schemas.openxmlformats.org/officeDocument/2006/relationships/image" Target="../media/image15.jpeg"/><Relationship Id="rId4" Type="http://schemas.openxmlformats.org/officeDocument/2006/relationships/hyperlink" Target="http://www.1zoom.ru/big2/29/223931-Dayane.jpg" TargetMode="External"/><Relationship Id="rId9" Type="http://schemas.openxmlformats.org/officeDocument/2006/relationships/image" Target="../media/image39.jpeg"/><Relationship Id="rId1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ashsad.ua/i/gallery/wallpapers/26/1280_960/S7N9Wh3J.jpg" TargetMode="External"/><Relationship Id="rId13" Type="http://schemas.openxmlformats.org/officeDocument/2006/relationships/image" Target="../media/image49.png"/><Relationship Id="rId3" Type="http://schemas.openxmlformats.org/officeDocument/2006/relationships/hyperlink" Target="http://www.stihi.ru/pics/2011/06/12/905.jpg" TargetMode="External"/><Relationship Id="rId7" Type="http://schemas.openxmlformats.org/officeDocument/2006/relationships/hyperlink" Target="http://zundercom.narod.ru/images/5-1/lisja_nora.jpg" TargetMode="External"/><Relationship Id="rId12" Type="http://schemas.openxmlformats.org/officeDocument/2006/relationships/image" Target="../media/image48.jpeg"/><Relationship Id="rId2" Type="http://schemas.openxmlformats.org/officeDocument/2006/relationships/hyperlink" Target="http://i2.guns.ru/forums/icons/forum_pictures/001618/1618522.jpg" TargetMode="External"/><Relationship Id="rId16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scowzoo.ru/images/A63_01b.jpg" TargetMode="External"/><Relationship Id="rId11" Type="http://schemas.openxmlformats.org/officeDocument/2006/relationships/image" Target="../media/image47.jpeg"/><Relationship Id="rId5" Type="http://schemas.openxmlformats.org/officeDocument/2006/relationships/hyperlink" Target="http://ionov.flamber.ru/files/photos/1162123695/1204667123_o.jpg" TargetMode="External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4" Type="http://schemas.openxmlformats.org/officeDocument/2006/relationships/hyperlink" Target="http://grandwallpapers.net/wallpapers/belii-zayats/belii-zayats_1920x1200.jpg" TargetMode="External"/><Relationship Id="rId9" Type="http://schemas.openxmlformats.org/officeDocument/2006/relationships/image" Target="../media/image45.jpeg"/><Relationship Id="rId1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hyperlink" Target="http://festival.1september.ru/articles/570499/" TargetMode="External"/><Relationship Id="rId7" Type="http://schemas.openxmlformats.org/officeDocument/2006/relationships/image" Target="../media/image34.png"/><Relationship Id="rId2" Type="http://schemas.openxmlformats.org/officeDocument/2006/relationships/hyperlink" Target="http://900igr.net/datai/biologija/Dikie/0008-006-ZHilische-medvedj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11170.vkontakte.ru/u144876450/-14/x_f077cc7f.jpg" TargetMode="External"/><Relationship Id="rId5" Type="http://schemas.openxmlformats.org/officeDocument/2006/relationships/hyperlink" Target="http://img-fotki.yandex.ru/get/4705/cadi-1986.66d/0_86121_6fbe7ad4_XL" TargetMode="External"/><Relationship Id="rId10" Type="http://schemas.openxmlformats.org/officeDocument/2006/relationships/image" Target="../media/image55.jpeg"/><Relationship Id="rId4" Type="http://schemas.openxmlformats.org/officeDocument/2006/relationships/hyperlink" Target="http://img-fotki.yandex.ru/get/5402/gogouua.18/0_42d3e_1b6ed5c7_orig.jpg" TargetMode="External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82;&#1086;&#1085;&#1082;&#1091;&#1088;&#1089;%20&#1086;&#1083;&#1077;&#1089;&#1103;%20&#1084;&#1072;&#1094;\&#1087;&#1088;&#1077;&#1079;\&#1050;&#1072;&#1073;&#1099;%20&#1053;&#1077;%20&#1041;&#1099;&#1083;&#1086;%20&#1047;&#1080;&#1084;&#1099;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82;&#1086;&#1085;&#1082;&#1091;&#1088;&#1089;%20&#1086;&#1083;&#1077;&#1089;&#1103;%20&#1084;&#1072;&#1094;\&#1087;&#1088;&#1077;&#1079;\Zavyvanie_vjugi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" y="338138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75"/>
            <a:ext cx="7772400" cy="20716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Логопедическое з</a:t>
            </a: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анятие по </a:t>
            </a: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развитию </a:t>
            </a: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/>
            </a:r>
            <a:b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</a:b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устной речи «Зимой в лесу» </a:t>
            </a:r>
            <a:b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</a:br>
            <a:endParaRPr lang="ru-RU" sz="2400" smtClean="0">
              <a:latin typeface="Arial" charset="0"/>
            </a:endParaRPr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3643313"/>
            <a:ext cx="6400800" cy="1323975"/>
          </a:xfrm>
        </p:spPr>
        <p:txBody>
          <a:bodyPr/>
          <a:lstStyle/>
          <a:p>
            <a:pPr eaLnBrk="1" hangingPunct="1"/>
            <a:r>
              <a:rPr lang="ru-RU" sz="2000" smtClean="0">
                <a:solidFill>
                  <a:srgbClr val="898989"/>
                </a:solidFill>
                <a:latin typeface="Arial" charset="0"/>
              </a:rPr>
              <a:t>Презентацию подготовила</a:t>
            </a:r>
          </a:p>
          <a:p>
            <a:pPr eaLnBrk="1" hangingPunct="1"/>
            <a:r>
              <a:rPr lang="ru-RU" sz="2000" smtClean="0">
                <a:solidFill>
                  <a:srgbClr val="898989"/>
                </a:solidFill>
                <a:latin typeface="Arial" charset="0"/>
              </a:rPr>
              <a:t>учитель-логопед МБОУ «НШДС» г.Усинска</a:t>
            </a:r>
          </a:p>
          <a:p>
            <a:pPr eaLnBrk="1" hangingPunct="1"/>
            <a:r>
              <a:rPr lang="ru-RU" sz="2000" smtClean="0">
                <a:solidFill>
                  <a:srgbClr val="898989"/>
                </a:solidFill>
                <a:latin typeface="Arial" charset="0"/>
              </a:rPr>
              <a:t>МАЦАКОВА ОЛЕСЯ 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5D6EB0-AA63-4B0B-B038-D7E508A798DA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23554" name="Picture 2" descr="C:\Documents and Settings\Пользователь\Рабочий стол\олеся\12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7188" y="1071563"/>
            <a:ext cx="2743200" cy="2286000"/>
          </a:xfrm>
        </p:spPr>
      </p:pic>
      <p:pic>
        <p:nvPicPr>
          <p:cNvPr id="23555" name="Picture 3" descr="C:\Documents and Settings\Пользователь\Рабочий стол\олеся\0_4d14c_87f54580_XL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38" y="4929188"/>
            <a:ext cx="1036637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C:\Documents and Settings\Пользователь\Рабочий стол\олеся\223931-Dayan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2F3F5"/>
              </a:clrFrom>
              <a:clrTo>
                <a:srgbClr val="F2F3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00500"/>
            <a:ext cx="3595688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C:\Documents and Settings\Пользователь\Рабочий стол\олеся\0_4b805_262b3dce_XL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1231900"/>
            <a:ext cx="3143250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9" descr="C:\Documents and Settings\Пользователь\Рабочий стол\олеся\Schleich1431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1052513"/>
            <a:ext cx="40005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" descr="C:\Documents and Settings\Пользователь\Рабочий стол\олеся\0_64cb2_201177d3_ori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88" y="4857750"/>
            <a:ext cx="1500187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" descr="C:\Documents and Settings\Пользователь\Рабочий стол\олеся\0_86121_6fbe7ad4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313" y="3357563"/>
            <a:ext cx="952500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40A9F-D908-4A33-A13B-7C0815BD14AD}" type="slidenum">
              <a:rPr lang="ru-RU"/>
              <a:pPr>
                <a:defRPr/>
              </a:pPr>
              <a:t>11</a:t>
            </a:fld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2000250"/>
            <a:ext cx="4721225" cy="3186113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000250"/>
            <a:ext cx="2895600" cy="31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B5835-CF49-4E30-A9A3-27912D67C63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2290" name="Picture 2" descr="C:\Documents and Settings\Пользователь\Рабочий стол\олеся\0_42d3e_1b6ed5c7_ori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85825" y="1143000"/>
            <a:ext cx="7329488" cy="5214938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6A08C3-C215-4979-86B0-50B7D5F65E63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6" name="Picture 3" descr="C:\Documents and Settings\Пользователь\Рабочий стол\олеся\img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2357438"/>
            <a:ext cx="4524375" cy="2714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C:\Documents and Settings\Пользователь\Рабочий стол\олеся\x_f077cc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571625"/>
            <a:ext cx="3517900" cy="4397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Список использованных </a:t>
            </a:r>
            <a:b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интернет-источников: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1214438" y="1071563"/>
            <a:ext cx="7472362" cy="53578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1000" smtClean="0">
              <a:hlinkClick r:id="rId2"/>
            </a:endParaRP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2"/>
              </a:rPr>
              <a:t>http://sinzhany.ru/images/galereya/foto_zhivotnyh/big/16.jpg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3"/>
              </a:rPr>
              <a:t>http://pics2.pokazuha.ru/p442/0/2/5129033p20.jpg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4"/>
              </a:rPr>
              <a:t>http://img.mota.ru/upload/wallpapers/2009/07/15/11/02/3644/animals_698-1280x800.jpg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5"/>
              </a:rPr>
              <a:t>http://img-fotki.yandex.ru/get/13/zlykabobrik.1/0_7815_fc0dc7fe_XL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6"/>
              </a:rPr>
              <a:t>http://www.tileswithstyle.com/images/Red%20Wolf%20tracks.jpg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7"/>
              </a:rPr>
              <a:t>http://www.piterhunt.ru/pages/literatura/formozov/inforest/InForest-10.gif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8"/>
              </a:rPr>
              <a:t>http://www.outdoors.ru/book/skaut/img/h1.gif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9"/>
              </a:rPr>
              <a:t>http://www.piterhunt.ru/Library/sledopyt/im/5/dvazayac.gif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000" smtClean="0"/>
          </a:p>
          <a:p>
            <a:pPr eaLnBrk="1" hangingPunct="1">
              <a:buFont typeface="Arial" charset="0"/>
              <a:buNone/>
            </a:pPr>
            <a:endParaRPr lang="ru-RU" sz="1000" smtClean="0"/>
          </a:p>
          <a:p>
            <a:pPr eaLnBrk="1" hangingPunct="1">
              <a:buFont typeface="Arial" charset="0"/>
              <a:buNone/>
            </a:pPr>
            <a:endParaRPr lang="ru-RU" sz="1000" smtClean="0"/>
          </a:p>
          <a:p>
            <a:pPr eaLnBrk="1" hangingPunct="1">
              <a:buFont typeface="Arial" charset="0"/>
              <a:buNone/>
            </a:pPr>
            <a:endParaRPr lang="ru-RU" sz="1000" smtClean="0"/>
          </a:p>
          <a:p>
            <a:pPr eaLnBrk="1" hangingPunct="1">
              <a:buFont typeface="Arial" charset="0"/>
              <a:buNone/>
            </a:pPr>
            <a:endParaRPr lang="ru-RU" sz="10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F35B1-A592-4AED-B1B2-697315803C47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27652" name="Picture 10" descr="C:\Documents and Settings\Пользователь\Рабочий стол\олеся\1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5" y="1143000"/>
            <a:ext cx="7143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1" descr="C:\Documents and Settings\Пользователь\Рабочий стол\олеся\5129033p20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625" y="1785938"/>
            <a:ext cx="71437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9" descr="C:\Documents and Settings\Пользователь\Рабочий стол\олеся\wpapers_ru_Волк-у-берез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5" y="2428875"/>
            <a:ext cx="7143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6" descr="C:\Documents and Settings\Пользователь\Рабочий стол\олеся\7.jpe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8625" y="3071813"/>
            <a:ext cx="7143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2" descr="C:\Documents and Settings\Пользователь\Рабочий стол\олеся\Red%20Wolf%20tracks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3714750"/>
            <a:ext cx="709613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3" descr="C:\Documents and Settings\Пользователь\Рабочий стол\олеся\InForest-10.gif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4500563"/>
            <a:ext cx="7191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3" descr="C:\Documents and Settings\Пользователь\Рабочий стол\олеся\h1.gif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5072063"/>
            <a:ext cx="582613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Picture 5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" y="5715000"/>
            <a:ext cx="3222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1214438" y="1428750"/>
            <a:ext cx="6472237" cy="44291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2"/>
              </a:rPr>
              <a:t>http://img-fotki.yandex.ru/get/4405/ogutman.0/0_4d14c_87f54580_XL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3"/>
              </a:rPr>
              <a:t>http://papa-vlad.narod.ru/photo/o-zhivotnykh/V-lesu-2.files/007-Volk.html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4"/>
              </a:rPr>
              <a:t>http://www.1zoom.ru/big2/29/223931-Dayane.jpg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5"/>
              </a:rPr>
              <a:t>http://img-fotki.yandex.ru/get/4703/lulu0501.cd/0_64cb2_201177d3_orig.jpg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6"/>
              </a:rPr>
              <a:t>http://img-fotki.yandex.ru/get/5801/dimonych-eleonora.65/0_4b805_262b3dce_XL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7"/>
              </a:rPr>
              <a:t>http://www.babytoy.ru/products_pictures/Schleich14310.jpg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8"/>
              </a:rPr>
              <a:t>http://img-fotki.yandex.ru/get/3208/daemon-ekb.0/0_1ef3b_408c4855_L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EA92-43B3-4D95-A93C-3D289FF76443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28676" name="Picture 2" descr="C:\Documents and Settings\Пользователь\Рабочий стол\олеся\0_4d14c_87f54580_XL.jpe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1143000"/>
            <a:ext cx="500063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2" descr="C:\Documents and Settings\Пользователь\Рабочий стол\олеся\12.jpe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1857375"/>
            <a:ext cx="785812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4" descr="C:\Documents and Settings\Пользователь\Рабочий стол\олеся\223931-Dayane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2F3F5"/>
              </a:clrFrom>
              <a:clrTo>
                <a:srgbClr val="F2F3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2500313"/>
            <a:ext cx="833438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8" descr="C:\Documents and Settings\Пользователь\Рабочий стол\олеся\0_4b805_262b3dce_XL.jpe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3786188"/>
            <a:ext cx="649287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9" descr="C:\Documents and Settings\Пользователь\Рабочий стол\олеся\Schleich14310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4572000"/>
            <a:ext cx="8572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Пользователь\Рабочий стол\олеся\0_1ef3b_408c4855_L.jpe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1500" y="5429250"/>
            <a:ext cx="54768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682" name="Picture 2" descr="C:\Documents and Settings\Пользователь\Рабочий стол\олеся\0_64cb2_201177d3_orig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8625" y="3143250"/>
            <a:ext cx="7143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2"/>
              </a:rPr>
              <a:t>http://www.1in.kz/s/photos/2009/10/13/131009-belka-sneg_1600x1200.jpg</a:t>
            </a:r>
            <a:endParaRPr lang="ru-RU" sz="1200" smtClean="0">
              <a:hlinkClick r:id="rId2"/>
            </a:endParaRPr>
          </a:p>
          <a:p>
            <a:pPr eaLnBrk="1" hangingPunct="1">
              <a:buFont typeface="Arial" charset="0"/>
              <a:buNone/>
            </a:pPr>
            <a:endParaRPr lang="ru-RU" sz="1200" smtClean="0">
              <a:hlinkClick r:id="rId2"/>
            </a:endParaRPr>
          </a:p>
          <a:p>
            <a:pPr eaLnBrk="1" hangingPunct="1">
              <a:buFont typeface="Arial" charset="0"/>
              <a:buNone/>
            </a:pPr>
            <a:endParaRPr lang="ru-RU" sz="1200" smtClean="0">
              <a:hlinkClick r:id="rId2"/>
            </a:endParaRP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2"/>
              </a:rPr>
              <a:t>http://i2.guns.ru/forums/icons/forum_pictures/001618/1618522.jpg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3"/>
              </a:rPr>
              <a:t>http://www.stihi.ru/pics/2011/06/12/905.jpg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4"/>
              </a:rPr>
              <a:t>http://grandwallpapers.net/wallpapers/belii-zayats/belii-zayats_1920x1200.jpg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5"/>
              </a:rPr>
              <a:t>http://ionov.flamber.ru/files/photos/1162123695/1204667123_o.jpg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6"/>
              </a:rPr>
              <a:t>http://www.moscowzoo.ru/images/A63_01b.jpg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7"/>
              </a:rPr>
              <a:t>http://zundercom.narod.ru/images/5-1/lisja_nora.jpg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8"/>
              </a:rPr>
              <a:t>http://www.vashsad.ua/i/gallery/wallpapers/26/1280_960/S7N9Wh3J.jpg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E7848D-B167-4B41-8374-160F40A3325C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29700" name="Picture 2" descr="C:\Documents and Settings\Пользователь\Рабочий стол\олеся\10263192_609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5" y="1571625"/>
            <a:ext cx="5889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C:\Documents and Settings\Пользователь\Рабочий стол\олеся\161852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5" y="2143125"/>
            <a:ext cx="5588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4" descr="C:\Documents and Settings\Пользователь\Рабочий стол\олеся\905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625" y="2714625"/>
            <a:ext cx="571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3" descr="C:\Documents and Settings\Пользователь\Рабочий стол\олеся\belii-zayats_1920x1200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5" y="3286125"/>
            <a:ext cx="5715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8625" y="3786188"/>
            <a:ext cx="5715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8625" y="4286250"/>
            <a:ext cx="5873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3" descr="C:\Documents and Settings\Пользователь\Рабочий стол\олеся\S7N9Wh3J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28625" y="5643563"/>
            <a:ext cx="5715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Пользователь\Рабочий стол\олеся\lisja_nora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8625" y="5072063"/>
            <a:ext cx="571500" cy="38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2"/>
          <p:cNvSpPr>
            <a:spLocks noGrp="1"/>
          </p:cNvSpPr>
          <p:nvPr>
            <p:ph idx="1"/>
          </p:nvPr>
        </p:nvSpPr>
        <p:spPr>
          <a:xfrm>
            <a:off x="1285875" y="1214438"/>
            <a:ext cx="6829425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1200" smtClean="0">
              <a:hlinkClick r:id="rId2"/>
            </a:endParaRPr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3"/>
              </a:rPr>
              <a:t>http://festival.1september.ru/articles/570499/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4"/>
              </a:rPr>
              <a:t>http://img-fotki.yandex.ru/get/5402/gogouua.18/0_42d3e_1b6ed5c7_orig.jpg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5"/>
              </a:rPr>
              <a:t>http://img-fotki.yandex.ru/get/4705/cadi-1986.66d/0_86121_6fbe7ad4_XL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r>
              <a:rPr lang="en-US" sz="1200" smtClean="0">
                <a:hlinkClick r:id="rId6"/>
              </a:rPr>
              <a:t>http://cs11170.vkontakte.ru/u144876450/-14/x_f077cc7f.jpg</a:t>
            </a: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  <a:p>
            <a:pPr eaLnBrk="1" hangingPunct="1">
              <a:buFont typeface="Arial" charset="0"/>
              <a:buNone/>
            </a:pPr>
            <a:endParaRPr lang="ru-RU" sz="12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139BB-E81F-437F-9B48-C2D5C2EA485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8" name="Picture 3" descr="C:\Documents and Settings\Пользователь\Рабочий стол\олеся\img4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1412875"/>
            <a:ext cx="857250" cy="514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C:\Documents and Settings\Пользователь\Рабочий стол\олеся\0_42d3e_1b6ed5c7_orig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313" y="2060575"/>
            <a:ext cx="828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25" name="Picture 2" descr="C:\Documents and Settings\Пользователь\Рабочий стол\олеся\0_86121_6fbe7ad4_XL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8313" y="2781300"/>
            <a:ext cx="70802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2" descr="C:\Documents and Settings\Пользователь\Рабочий стол\олеся\x_f077cc7f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4213" y="3573463"/>
            <a:ext cx="5588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000625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None/>
            </a:pPr>
            <a:r>
              <a:rPr lang="ru-RU" sz="2000" b="1" smtClean="0">
                <a:solidFill>
                  <a:schemeClr val="tx2"/>
                </a:solidFill>
              </a:rPr>
              <a:t>Цель:    </a:t>
            </a:r>
            <a:r>
              <a:rPr lang="ru-RU" sz="2000" smtClean="0">
                <a:solidFill>
                  <a:schemeClr val="tx2"/>
                </a:solidFill>
              </a:rPr>
              <a:t>пополнение, уточнение и активизация словаря детей по лексическим  темам «Зима» и «Дикие животные зимой».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None/>
            </a:pPr>
            <a:r>
              <a:rPr lang="ru-RU" sz="2000" b="1" smtClean="0">
                <a:solidFill>
                  <a:schemeClr val="tx2"/>
                </a:solidFill>
              </a:rPr>
              <a:t>Задачи:</a:t>
            </a:r>
            <a:endParaRPr lang="ru-RU" sz="2000" smtClean="0">
              <a:solidFill>
                <a:schemeClr val="tx2"/>
              </a:solidFill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smtClean="0">
                <a:solidFill>
                  <a:schemeClr val="tx2"/>
                </a:solidFill>
              </a:rPr>
              <a:t>Воспитывать у детей интерес к живой природе, желание приобретать новые знания;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smtClean="0">
                <a:solidFill>
                  <a:schemeClr val="tx2"/>
                </a:solidFill>
              </a:rPr>
              <a:t>Учить детей выделять, подбирать и называть характерные особенности дикого животного (медведя), составлять словосочетания и простые предложения описательного характера по предложенным схемам;</a:t>
            </a:r>
            <a:r>
              <a:rPr lang="ru-RU" sz="2000" smtClean="0">
                <a:solidFill>
                  <a:schemeClr val="tx2"/>
                </a:solidFill>
                <a:latin typeface="Arial" charset="0"/>
              </a:rPr>
              <a:t> у</a:t>
            </a:r>
            <a:r>
              <a:rPr lang="ru-RU" sz="2000" smtClean="0">
                <a:solidFill>
                  <a:schemeClr val="tx2"/>
                </a:solidFill>
              </a:rPr>
              <a:t>пражнять детей в образовании и правильном употреблении притяжательных прилагательных (лисий, волчий, заячий, беличий);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2000" smtClean="0">
                <a:solidFill>
                  <a:schemeClr val="tx2"/>
                </a:solidFill>
              </a:rPr>
              <a:t>Развивать психические процессы (память, внимание, воображение, мышление), крупную и мелкую моторику.</a:t>
            </a:r>
          </a:p>
          <a:p>
            <a:pPr eaLnBrk="1" hangingPunct="1">
              <a:buFont typeface="Arial" charset="0"/>
              <a:buNone/>
            </a:pPr>
            <a:endParaRPr lang="ru-RU" sz="140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237707-6DD1-43DD-A32C-6301F757047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/>
              <a:pPr>
                <a:defRPr/>
              </a:pPr>
              <a:t>14.11.2012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ACF30B-8314-4211-8268-B583694C9039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35985"/>
            <a:ext cx="8858312" cy="658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Кабы Не Было Зи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50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42852"/>
            <a:ext cx="8858313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C:\Documents and Settings\Пользователь\Рабочий стол\олеся\167271-alen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A08735-6CC3-4354-A771-DB47A0602A5D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18438" name="Picture 6" descr="C:\Documents and Settings\Пользователь\Рабочий стол\олеся\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857625"/>
            <a:ext cx="2500312" cy="187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41" name="Picture 9" descr="C:\Documents and Settings\Пользователь\Рабочий стол\олеся\wpapers_ru_Волк-у-бере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3429000"/>
            <a:ext cx="3667125" cy="2751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42" name="Picture 10" descr="C:\Documents and Settings\Пользователь\Рабочий стол\олеся\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143000"/>
            <a:ext cx="2857500" cy="2143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43" name="Picture 11" descr="C:\Documents and Settings\Пользователь\Рабочий стол\олеся\5129033p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88" y="1357313"/>
            <a:ext cx="2000250" cy="150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 descr="C:\Documents and Settings\Пользователь\Рабочий стол\олеся\Red%20Wolf%20tracks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4143375"/>
            <a:ext cx="10795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Пользователь\Рабочий стол\олеся\InForest-10.gif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1571625"/>
            <a:ext cx="12858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Пользователь\Рабочий стол\олеся\h1.gif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1500188"/>
            <a:ext cx="58420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Documents and Settings\Пользователь\Рабочий стол\олеся\h1.gif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50" y="2071688"/>
            <a:ext cx="58420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13" y="4071938"/>
            <a:ext cx="508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75CC0E-6C0E-4E64-83DA-93A8C463FF5D}" type="slidenum">
              <a:rPr lang="ru-RU"/>
              <a:pPr>
                <a:defRPr/>
              </a:pPr>
              <a:t>5</a:t>
            </a:fld>
            <a:endParaRPr lang="ru-RU"/>
          </a:p>
        </p:txBody>
      </p:sp>
      <p:pic>
        <p:nvPicPr>
          <p:cNvPr id="2" name="Picture 2" descr="C:\Documents and Settings\Пользователь\Рабочий стол\олеся\12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5813" y="1500188"/>
            <a:ext cx="2743200" cy="2286000"/>
          </a:xfrm>
        </p:spPr>
      </p:pic>
      <p:pic>
        <p:nvPicPr>
          <p:cNvPr id="3" name="Picture 3" descr="C:\Documents and Settings\Пользователь\Рабочий стол\олеся\0_4d14c_87f54580_XL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4643438"/>
            <a:ext cx="1143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Пользователь\Рабочий стол\олеся\223931-Dayane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2F3F5"/>
              </a:clrFrom>
              <a:clrTo>
                <a:srgbClr val="F2F3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14750"/>
            <a:ext cx="3595688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C:\Documents and Settings\Пользователь\Рабочий стол\олеся\Schleich1431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8" y="1000125"/>
            <a:ext cx="40005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Documents and Settings\Пользователь\Рабочий стол\олеся\0_64cb2_201177d3_ori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88" y="4857750"/>
            <a:ext cx="1500187" cy="121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Пользователь\Рабочий стол\олеся\0_86121_6fbe7ad4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75" y="3398838"/>
            <a:ext cx="1071563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Zavyvanie_vjug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715375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FDDDEE-853D-4771-A6CE-FD24DF06EA8D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9219" name="Picture 3" descr="C:\Documents and Settings\Пользователь\Рабочий стол\олеся\belii-zayats_1920x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484313"/>
            <a:ext cx="7183437" cy="448945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679BE-6956-4450-AE0B-37123172CF4D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8194" name="Picture 2" descr="C:\Documents and Settings\Пользователь\Рабочий стол\олеся\16185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928813"/>
            <a:ext cx="4476750" cy="3357562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6" name="Picture 4" descr="C:\Documents and Settings\Пользователь\Рабочий стол\олеся\9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2357438"/>
            <a:ext cx="3167062" cy="2374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6679C2-E48B-4563-AC75-5C884BD40B90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6146" name="Picture 2" descr="C:\Documents and Settings\Пользователь\Рабочий стол\олеся\0_1ef3b_408c4855_L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714500"/>
            <a:ext cx="3833812" cy="3833813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2071688"/>
            <a:ext cx="3721100" cy="2638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E6FC10-BF51-4A3D-BF3C-4E5A36AF6E0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1266" name="Picture 2" descr="C:\Documents and Settings\Пользователь\Рабочий стол\олеся\lisja_nor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408238"/>
            <a:ext cx="4643437" cy="3092450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2428875"/>
            <a:ext cx="3338512" cy="30559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Снежинки 1</Template>
  <TotalTime>704</TotalTime>
  <Words>165</Words>
  <Application>Microsoft Office PowerPoint</Application>
  <PresentationFormat>Экран (4:3)</PresentationFormat>
  <Paragraphs>122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Century Gothic</vt:lpstr>
      <vt:lpstr>Wingdings</vt:lpstr>
      <vt:lpstr>Снежинки 1</vt:lpstr>
      <vt:lpstr>Логопедическое занятие по развитию  устной речи «Зимой в лесу»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Список использованных  интернет-источников: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dc:description>http://aida.ucoz.ru</dc:description>
  <cp:lastModifiedBy>Olesya</cp:lastModifiedBy>
  <cp:revision>48</cp:revision>
  <dcterms:created xsi:type="dcterms:W3CDTF">2012-10-05T13:38:48Z</dcterms:created>
  <dcterms:modified xsi:type="dcterms:W3CDTF">2012-11-14T09:02:28Z</dcterms:modified>
  <cp:category>шаблоны к Powerpoint</cp:category>
</cp:coreProperties>
</file>