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3" r:id="rId5"/>
    <p:sldId id="270" r:id="rId6"/>
    <p:sldId id="271" r:id="rId7"/>
    <p:sldId id="266" r:id="rId8"/>
    <p:sldId id="267" r:id="rId9"/>
    <p:sldId id="268" r:id="rId10"/>
    <p:sldId id="269" r:id="rId11"/>
    <p:sldId id="274" r:id="rId12"/>
    <p:sldId id="277" r:id="rId13"/>
    <p:sldId id="275" r:id="rId14"/>
    <p:sldId id="262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>
        <p:scale>
          <a:sx n="80" d="100"/>
          <a:sy n="80" d="100"/>
        </p:scale>
        <p:origin x="-83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4CBD-78BF-42DC-8307-CF36E28ACF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7CE30-A24F-4BFA-87DC-EB40D20446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B9370-D117-4477-8455-7E9F7B68CD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7647-2124-4A0A-B5DC-8FF07AC8B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542D-57ED-4877-9050-5C238C0E8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E42A6-D981-48FF-B7B0-ECEC0C02B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34E9-CD8D-41DE-85B5-913EA391FC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448E2-C8A9-4870-8A7B-4F12B9D663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2FEB6-8F60-427C-A483-AEF3547B9E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97656-444A-4B4A-961B-3E45C46D67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C62C9-1A1E-40CC-9B36-8ACABC09B4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164E32-5BAD-4887-98B9-996F0BDABC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4290"/>
            <a:ext cx="9144000" cy="792162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Что необходимо знать родителям о нарушениях речи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636"/>
            <a:ext cx="720953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НАРУШЕНИЯ  РЕЧИ </a:t>
            </a:r>
            <a:b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 ДЕТЕЙ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2"/>
            <a:ext cx="6572296" cy="3976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329642" cy="714380"/>
          </a:xfrm>
        </p:spPr>
        <p:txBody>
          <a:bodyPr/>
          <a:lstStyle/>
          <a:p>
            <a:r>
              <a:rPr lang="ru-RU" sz="32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4.  Владеет </a:t>
            </a:r>
            <a:r>
              <a:rPr lang="ru-RU" sz="3200" b="1" kern="12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ли ребенок связной речью</a:t>
            </a:r>
            <a:r>
              <a:rPr lang="ru-RU" sz="32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?</a:t>
            </a:r>
            <a:endParaRPr lang="ru-RU" sz="3200" b="1" kern="12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714884"/>
            <a:ext cx="8715436" cy="1811319"/>
          </a:xfrm>
        </p:spPr>
        <p:txBody>
          <a:bodyPr/>
          <a:lstStyle/>
          <a:p>
            <a:pPr mar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нарушениях речи дети не умеют "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связно рассказывать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о событиях своей жизни, прочитанных сказках. Рассказ нередко представляет собой нагромождение фраз. Не закончив одной мысли, ребенок перескакивает на другую. Владение связной речью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ребенку для развития письменной речи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(изложения, сочинения). </a:t>
            </a: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habername.com/images/news/73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84796"/>
            <a:ext cx="5572164" cy="370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8100" y="0"/>
            <a:ext cx="8715436" cy="93610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Проявления</a:t>
            </a:r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речевых нарушений у детей, на которые родители должны своевременно</a:t>
            </a:r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обратить </a:t>
            </a:r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От 3 до 7 лет &quot; Страница 4 &quot; Кроха - все для детей и родителей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63" y="1322145"/>
            <a:ext cx="3659397" cy="318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41256" y="4725144"/>
            <a:ext cx="87154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</a:t>
            </a:r>
            <a:r>
              <a:rPr lang="ru-RU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правильное грамматическое оформление высказывания (например: «капает </a:t>
            </a:r>
            <a:r>
              <a:rPr lang="ru-RU" sz="20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апатом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»-копает лопатой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Нарушение связного высказывания: неспособность составлять рассказы, выстраивать собственные высказывания на определенную тему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FontTx/>
              <a:buNone/>
            </a:pPr>
            <a:endParaRPr lang="ru-RU" sz="2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8100" y="1196752"/>
            <a:ext cx="48579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Нарушения звукопроизношения: неправильное  произнесение звуков, пропуски, замены звуков («</a:t>
            </a:r>
            <a:r>
              <a:rPr lang="ru-RU" sz="20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матик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»-мальчик, «</a:t>
            </a:r>
            <a:r>
              <a:rPr lang="ru-RU" sz="20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пубики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»-кубики, «</a:t>
            </a:r>
            <a:r>
              <a:rPr lang="ru-RU" sz="20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фапофки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»-сапожки)</a:t>
            </a:r>
          </a:p>
          <a:p>
            <a:pPr marL="0" indent="0" algn="just" defTabSz="903288">
              <a:spcBef>
                <a:spcPts val="600"/>
              </a:spcBef>
              <a:spcAft>
                <a:spcPts val="1200"/>
              </a:spcAft>
              <a:buFontTx/>
              <a:buNone/>
              <a:tabLst>
                <a:tab pos="273050" algn="l"/>
                <a:tab pos="628650" algn="l"/>
              </a:tabLst>
            </a:pP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Лексические недостатки: бедный словарный запас, замены слов звукоподражаниями или жестами, пропуски слов, непонимание значения и смысла слова</a:t>
            </a:r>
            <a:endParaRPr lang="ru-RU" sz="2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1196752"/>
            <a:ext cx="3997678" cy="4176464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  <a:tabLst>
                <a:tab pos="355600" algn="l"/>
              </a:tabLst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Непонимание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вопросов, инструкций, сказок, рассказов и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т.д.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Нежелание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слушать сказки,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Мелодико-интонационные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недостатки: отклонения в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голосоподаче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нарушение силы голоса, высоты, тембра голоса, нарушение выразительных средств устной речи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AutoNum type="arabicPeriod" startAt="5"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82718"/>
            <a:ext cx="4301531" cy="388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79324" y="5489707"/>
            <a:ext cx="8434841" cy="6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Темпо-ритмические недостатки: ускоренный темп речи, замедленный темп речи, запинки, необоснованные остановки в речи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ru-RU" sz="2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Tx/>
              <a:buAutoNum type="arabicPeriod" startAt="5"/>
            </a:pPr>
            <a:endParaRPr lang="ru-RU" sz="2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8100" y="0"/>
            <a:ext cx="87154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b="1" kern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Проявления</a:t>
            </a:r>
            <a:r>
              <a:rPr lang="en-US" sz="2400" b="1" kern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kern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речевых нарушений у детей, на которые родители должны своевременно</a:t>
            </a:r>
            <a:r>
              <a:rPr lang="en-US" sz="2400" b="1" kern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kern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обратить внимание</a:t>
            </a:r>
            <a:endParaRPr lang="ru-RU" sz="2400" b="1" kern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3107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79512" y="332656"/>
            <a:ext cx="87849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ru-RU" sz="2000" b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расстройства речи могут проявляться изолированно и в различных комбинациях, но, чтобы оценить характер и сложность речевых нарушений, лучше обратиться к специалисту – логопеду</a:t>
            </a:r>
          </a:p>
        </p:txBody>
      </p:sp>
      <p:pic>
        <p:nvPicPr>
          <p:cNvPr id="2050" name="Picture 2" descr="Пузырь игры - Стоковое фото Dmitriy Shironosov #11312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59" y="1916832"/>
            <a:ext cx="6787339" cy="4544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/>
          <a:lstStyle/>
          <a:p>
            <a:r>
              <a:rPr lang="ru-RU" sz="32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Использованные источники</a:t>
            </a:r>
            <a:endParaRPr lang="ru-RU" sz="3200" b="1" kern="12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52" y="877201"/>
            <a:ext cx="1053900" cy="627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http://08.od.ua/cache/a/8/1/2/b052f891b2f3895e26bd23173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52" y="2492896"/>
            <a:ext cx="857256" cy="861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http://www.medef.ru/images/upload/articles/2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952" y="1700808"/>
            <a:ext cx="857256" cy="621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static.klasnaocinka.com.ua/uploads/editor/37/360245/sitepage_83/images/1353944581/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952" y="3501008"/>
            <a:ext cx="1053900" cy="606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425" y="4293096"/>
            <a:ext cx="1053427" cy="43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425" y="4869161"/>
            <a:ext cx="52875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" descr="C:\Users\user\Desktop\Новая папка\99614282_3453311_8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37" y="5829617"/>
            <a:ext cx="1081215" cy="720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Users\user\Desktop\Новая папка\large13843249[1]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8414" y="893984"/>
            <a:ext cx="901904" cy="627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5668" y="1647951"/>
            <a:ext cx="901904" cy="868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user\Desktop\Новая папка\PAGE339_iStock_000012862331Small[1]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65668" y="2690261"/>
            <a:ext cx="868466" cy="636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http://www.habername.com/images/news/7392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27570" y="3501008"/>
            <a:ext cx="913304" cy="607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40384" y="5080539"/>
            <a:ext cx="3366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http://www.doskabis.ru/aid/249585/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2496963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http://08.od.ua/sluho_rechevoy_centr_centr_korrekcii_rechi/tovar_logoped_konsultaciya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78938" y="1842113"/>
            <a:ext cx="2845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http://zv18.sefree.ru/logoped/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595892"/>
            <a:ext cx="3478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http://lit-baby.rosfirm.ru/korrektsiya-defektov-rechi-u-rebenka-pc348348474.htm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15119" y="3389245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http://msk.doski.ru/vyzov-logopeda-na-dom-msg421749.htm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99937" y="893984"/>
            <a:ext cx="2740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http://infomed.kiev.ua/news/44.html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24552" y="3592286"/>
            <a:ext cx="2948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http://mir-skazok.net/page/190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893984"/>
            <a:ext cx="3093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http://www.kungur-adm.ru/news/news/2011/03/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99937" y="4293096"/>
            <a:ext cx="3100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http://driverchildren.wordpress.com/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99937" y="5866856"/>
            <a:ext cx="3172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http://libex.skachate.com/docs/6700/index-85886.html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652121" y="2593172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http://happybaby.su/vozrast-rebenka/razvitie-sposobnostej-detej-doshkolnogo-vozrasta.html</a:t>
            </a:r>
            <a:endParaRPr lang="ru-RU" sz="1600" dirty="0"/>
          </a:p>
        </p:txBody>
      </p:sp>
      <p:pic>
        <p:nvPicPr>
          <p:cNvPr id="25" name="Picture 2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14" y="4259273"/>
            <a:ext cx="963707" cy="832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741320" y="4355812"/>
            <a:ext cx="3003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http://irinadeeva.ru/maminochastie.html</a:t>
            </a:r>
            <a:endParaRPr lang="ru-RU" sz="1600" dirty="0"/>
          </a:p>
        </p:txBody>
      </p:sp>
      <p:pic>
        <p:nvPicPr>
          <p:cNvPr id="27" name="Picture 2" descr="Пузырь игры - Стоковое фото Dmitriy Shironosov #1131209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34" y="5323079"/>
            <a:ext cx="1010118" cy="676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796347" y="5265205"/>
            <a:ext cx="2948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http://ru.depositphotos.com/11312090/stock-photo-Bubble-play.html</a:t>
            </a:r>
            <a:endParaRPr lang="ru-RU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428596" y="2643182"/>
            <a:ext cx="8286808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Благодарю за внимание!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63500" dir="2212194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1920" y="5013176"/>
            <a:ext cx="5000660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Презентацию подготовила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учитель-логопед МБОУ «НШДС» г.Усинска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Шевлякова</a:t>
            </a: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Илона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41112702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5143536" cy="654032"/>
          </a:xfrm>
        </p:spPr>
        <p:txBody>
          <a:bodyPr/>
          <a:lstStyle/>
          <a:p>
            <a:r>
              <a:rPr lang="ru-RU" sz="2800" b="1" kern="12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Что такое нарушения речи</a:t>
            </a:r>
            <a:r>
              <a:rPr lang="ru-RU" sz="28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?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857232"/>
            <a:ext cx="8015286" cy="9286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Вопреки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расхожему мнению, нарушение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 – это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нарушение произношения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786322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</a:t>
            </a: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огопед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— педагог, занимающийся выявлением,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исправлением (коррекцией) и профилактикой речевых нарушений у детей и взрослых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2" descr="http://08.od.ua/cache/a/8/1/2/b052f891b2f3895e26bd23173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413965" cy="3430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http://www.medef.ru/images/upload/articles/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96712"/>
            <a:ext cx="4286280" cy="3105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87154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 занимается коррекцией нарушений:</a:t>
            </a:r>
            <a:endParaRPr lang="ru-RU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3" indent="360363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произношения звуков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дислалия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дизартрия,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ринолалия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42913" indent="360363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ритма и темпа речи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тахилалия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брадилалия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заикание)</a:t>
            </a:r>
          </a:p>
          <a:p>
            <a:pPr marL="442913" indent="360363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голоса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дисфония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афония)</a:t>
            </a:r>
          </a:p>
          <a:p>
            <a:pPr marL="442913" indent="360363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письменной речи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дисграфия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дислексия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442913" indent="360363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недоразвития речи или утраты речи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(алалия, афазия)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static.klasnaocinka.com.ua/uploads/editor/37/360245/sitepage_83/images/1353944581/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418276"/>
            <a:ext cx="5429289" cy="312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643314"/>
            <a:ext cx="8729666" cy="3000396"/>
          </a:xfrm>
        </p:spPr>
        <p:txBody>
          <a:bodyPr/>
          <a:lstStyle/>
          <a:p>
            <a:pPr marL="0" indent="0" algn="ctr" eaLnBrk="0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000" b="1" kern="1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могут быть обусловлены разными факторами:</a:t>
            </a:r>
          </a:p>
          <a:p>
            <a:pPr marL="263525" indent="-263525" algn="just" eaLnBrk="0" hangingPunct="0">
              <a:lnSpc>
                <a:spcPct val="150000"/>
              </a:lnSpc>
              <a:spcBef>
                <a:spcPct val="0"/>
              </a:spcBef>
              <a:buNone/>
              <a:tabLst>
                <a:tab pos="263525" algn="l"/>
              </a:tabLst>
            </a:pPr>
            <a:r>
              <a:rPr lang="ru-RU" sz="18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Болезни, перенесённые родителями или одним из них (алкоголизм, наркомания, сифилис, туберкулёз, нервные заболевания)</a:t>
            </a:r>
          </a:p>
          <a:p>
            <a:pPr marL="263525" indent="-263525" algn="just" eaLnBrk="0" hangingPunct="0">
              <a:lnSpc>
                <a:spcPct val="150000"/>
              </a:lnSpc>
              <a:spcBef>
                <a:spcPct val="0"/>
              </a:spcBef>
              <a:buNone/>
              <a:tabLst>
                <a:tab pos="263525" algn="l"/>
              </a:tabLst>
            </a:pPr>
            <a:r>
              <a:rPr lang="ru-RU" sz="18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Родовые травмы</a:t>
            </a:r>
          </a:p>
          <a:p>
            <a:pPr marL="263525" indent="-263525" algn="just" eaLnBrk="0" hangingPunct="0">
              <a:lnSpc>
                <a:spcPct val="150000"/>
              </a:lnSpc>
              <a:spcBef>
                <a:spcPct val="0"/>
              </a:spcBef>
              <a:buNone/>
              <a:tabLst>
                <a:tab pos="263525" algn="l"/>
              </a:tabLst>
            </a:pPr>
            <a:r>
              <a:rPr lang="ru-RU" sz="18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Инфекционные заболевания в раннем детстве с использованием большого количества лекарств</a:t>
            </a:r>
          </a:p>
          <a:p>
            <a:pPr marL="263525" indent="-263525" algn="just" eaLnBrk="0" hangingPunct="0">
              <a:lnSpc>
                <a:spcPct val="150000"/>
              </a:lnSpc>
              <a:spcBef>
                <a:spcPct val="0"/>
              </a:spcBef>
              <a:buNone/>
              <a:tabLst>
                <a:tab pos="263525" algn="l"/>
              </a:tabLst>
            </a:pPr>
            <a:r>
              <a:rPr lang="ru-RU" sz="18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Ушибы головы, сопровождающиеся потерей сознания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786742" cy="654032"/>
          </a:xfrm>
        </p:spPr>
        <p:txBody>
          <a:bodyPr/>
          <a:lstStyle/>
          <a:p>
            <a:r>
              <a:rPr lang="ru-RU" sz="2800" b="1" kern="12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Почему возникают речевые нарушения</a:t>
            </a:r>
            <a:r>
              <a:rPr lang="ru-RU" sz="28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?</a:t>
            </a:r>
            <a:endParaRPr lang="ru-RU" sz="2800" b="1" kern="12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2059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14810" y="928670"/>
            <a:ext cx="4929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Необходимо участие специалистов: </a:t>
            </a:r>
          </a:p>
          <a:p>
            <a:pPr marL="360363" lvl="0" indent="-3603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врача-невролога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который назначает, в случае необходимости, лечение </a:t>
            </a:r>
          </a:p>
          <a:p>
            <a:pPr marL="360363" lvl="0" indent="-3603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логопеда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который непосредственно занимается коррекцией речи</a:t>
            </a:r>
          </a:p>
          <a:p>
            <a:pPr marL="360363" lvl="0" indent="-3603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психолога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который проводит профилактическую работу для предупреждения вторичных отклонений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Большую роль играют родители!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Ваше активное участие в коррекционной работе поможет специалистам добиться хороших результатов. </a:t>
            </a:r>
          </a:p>
          <a:p>
            <a:r>
              <a:rPr lang="ru-RU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715436" cy="642942"/>
          </a:xfrm>
        </p:spPr>
        <p:txBody>
          <a:bodyPr/>
          <a:lstStyle/>
          <a:p>
            <a:r>
              <a:rPr lang="ru-RU" sz="28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Как помочь ребёнку с нарушениями речи? </a:t>
            </a:r>
            <a:endParaRPr lang="ru-RU" sz="2800" b="1" kern="12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576631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714356"/>
            <a:ext cx="87868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defTabSz="2222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tabLst>
                <a:tab pos="623888" algn="l"/>
                <a:tab pos="984250" algn="l"/>
              </a:tabLs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 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2 - 3 месяца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ребенка не наблюдается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гуление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263525" defTabSz="2222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tabLst>
                <a:tab pos="623888" algn="l"/>
                <a:tab pos="984250" algn="l"/>
              </a:tabLs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6 - 7 месяцев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отсутствует лепет</a:t>
            </a:r>
          </a:p>
          <a:p>
            <a:pPr indent="263525" defTabSz="2222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tabLst>
                <a:tab pos="623888" algn="l"/>
                <a:tab pos="984250" algn="l"/>
              </a:tabLs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год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малыш не пытается произносить слова</a:t>
            </a:r>
          </a:p>
          <a:p>
            <a:pPr indent="263525" defTabSz="2222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tabLst>
                <a:tab pos="623888" algn="l"/>
                <a:tab pos="984250" algn="l"/>
              </a:tabLs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года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отсутствуют  слова и фразы в речи вашего малыша</a:t>
            </a:r>
          </a:p>
          <a:p>
            <a:pPr indent="263525" defTabSz="222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623888" algn="l"/>
                <a:tab pos="984250" algn="l"/>
              </a:tabLs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года </a:t>
            </a: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консультация логопеда  рекомендована всем без  исключения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детям, вне зависимости от                                                                                  того, есть у него дефекты                                                                                    речи или нет</a:t>
            </a:r>
          </a:p>
          <a:p>
            <a:pPr indent="263525" defTabSz="2222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tabLst>
                <a:tab pos="623888" algn="l"/>
                <a:tab pos="984250" algn="l"/>
              </a:tabLs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лет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ребёнок                                                                                                        испытывает трудности в                                                                             построении фраз и                                                                                        предложений, в пересказе                                                                              небольших сказок,                                                                                                                 	рассказов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</a:t>
            </a:r>
            <a:r>
              <a:rPr lang="en-US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Необходимо  обратиться  за  помощью  к  логопеду  если:</a:t>
            </a:r>
            <a:endParaRPr lang="en-US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1" descr="C:\Users\user\Desktop\Новая папка\99614282_3453311_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587" y="3000372"/>
            <a:ext cx="5250657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429684" cy="582594"/>
          </a:xfrm>
        </p:spPr>
        <p:txBody>
          <a:bodyPr/>
          <a:lstStyle/>
          <a:p>
            <a:r>
              <a:rPr lang="ru-RU" sz="32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1.  Как </a:t>
            </a:r>
            <a:r>
              <a:rPr lang="ru-RU" sz="3200" b="1" kern="12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обстоят дела со звуками </a:t>
            </a:r>
            <a:r>
              <a:rPr lang="ru-RU" sz="32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речи?</a:t>
            </a:r>
            <a:endParaRPr lang="ru-RU" sz="3200" b="1" kern="12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929198"/>
            <a:ext cx="8715436" cy="1597005"/>
          </a:xfrm>
        </p:spPr>
        <p:txBody>
          <a:bodyPr/>
          <a:lstStyle/>
          <a:p>
            <a:pPr mar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ребенок не только произносил звуки речи правильно, но и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умел различать их на слух, определял наличие или отсутствие, а также место звука в слове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Если Ваш ребенок не владеет звуковой стороной речи, то в будущем у него возникнут трудности при обучении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Users\user\Desktop\Новая папка\large13843249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286544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6715140" cy="582594"/>
          </a:xfrm>
        </p:spPr>
        <p:txBody>
          <a:bodyPr/>
          <a:lstStyle/>
          <a:p>
            <a:r>
              <a:rPr lang="ru-RU" sz="32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2.  Достаточен </a:t>
            </a:r>
            <a:r>
              <a:rPr lang="ru-RU" sz="3200" b="1" kern="12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ли запас слов</a:t>
            </a:r>
            <a:r>
              <a:rPr lang="ru-RU" sz="32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?</a:t>
            </a:r>
            <a:endParaRPr lang="ru-RU" sz="3200" b="1" kern="12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7818" y="1071546"/>
            <a:ext cx="3571900" cy="5572164"/>
          </a:xfrm>
        </p:spPr>
        <p:txBody>
          <a:bodyPr/>
          <a:lstStyle/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ребёнку трудно: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названия для группы однородных предметов (</a:t>
            </a:r>
            <a:r>
              <a:rPr lang="ru-RU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мебель, продукты, цветы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подобрать признаки к предмету (клубника </a:t>
            </a:r>
            <a:r>
              <a:rPr lang="ru-RU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мелкая,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красная, сладкая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предмету (дети </a:t>
            </a:r>
            <a:r>
              <a:rPr lang="ru-RU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бегают, прыгают, резвятся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синонимы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антонимы,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обогащать </a:t>
            </a:r>
            <a:r>
              <a:rPr lang="ru-RU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 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ребёнка!</a:t>
            </a:r>
            <a:endParaRPr lang="ru-RU" sz="24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929222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786842" cy="714380"/>
          </a:xfrm>
        </p:spPr>
        <p:txBody>
          <a:bodyPr/>
          <a:lstStyle/>
          <a:p>
            <a:r>
              <a:rPr lang="ru-RU" sz="28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3.  Усвоены </a:t>
            </a:r>
            <a:r>
              <a:rPr lang="ru-RU" sz="2800" b="1" kern="12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ли грамматические нормы языка</a:t>
            </a:r>
            <a:r>
              <a:rPr lang="ru-RU" sz="2800" b="1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?</a:t>
            </a:r>
            <a:endParaRPr lang="ru-RU" sz="2800" b="1" kern="12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929198"/>
            <a:ext cx="8715436" cy="1643074"/>
          </a:xfrm>
        </p:spPr>
        <p:txBody>
          <a:bodyPr/>
          <a:lstStyle/>
          <a:p>
            <a:pPr mar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иметь большой словарный запас, важно уметь активно пользоваться этими словами,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строить из них предложения и связные высказывания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для этого нужно уметь согласовывать слова между собой, образовывать новые слова, подбирать нужную форму слова.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user\Desktop\Новая папка\PAGE339_iStock_000012862331Small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5143536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599</TotalTime>
  <Words>697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Голубая</vt:lpstr>
      <vt:lpstr>Презентация PowerPoint</vt:lpstr>
      <vt:lpstr>Что такое нарушения речи?</vt:lpstr>
      <vt:lpstr>Презентация PowerPoint</vt:lpstr>
      <vt:lpstr>Почему возникают речевые нарушения?</vt:lpstr>
      <vt:lpstr>Как помочь ребёнку с нарушениями речи? </vt:lpstr>
      <vt:lpstr>Презентация PowerPoint</vt:lpstr>
      <vt:lpstr>1.  Как обстоят дела со звуками речи?</vt:lpstr>
      <vt:lpstr>2.  Достаточен ли запас слов?</vt:lpstr>
      <vt:lpstr>3.  Усвоены ли грамматические нормы языка?</vt:lpstr>
      <vt:lpstr>4.  Владеет ли ребенок связной речью?</vt:lpstr>
      <vt:lpstr>Презентация PowerPoint</vt:lpstr>
      <vt:lpstr>Презентация PowerPoint</vt:lpstr>
      <vt:lpstr>Презентация PowerPoint</vt:lpstr>
      <vt:lpstr>Использованные источники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Илона</dc:creator>
  <cp:lastModifiedBy>Илона Юрьевна</cp:lastModifiedBy>
  <cp:revision>66</cp:revision>
  <dcterms:created xsi:type="dcterms:W3CDTF">2014-07-09T09:51:27Z</dcterms:created>
  <dcterms:modified xsi:type="dcterms:W3CDTF">2014-11-28T15:47:26Z</dcterms:modified>
</cp:coreProperties>
</file>