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42"/>
  </p:notesMasterIdLst>
  <p:sldIdLst>
    <p:sldId id="256" r:id="rId3"/>
    <p:sldId id="257" r:id="rId4"/>
    <p:sldId id="260" r:id="rId5"/>
    <p:sldId id="291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70" r:id="rId14"/>
    <p:sldId id="267" r:id="rId15"/>
    <p:sldId id="268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8" r:id="rId31"/>
    <p:sldId id="286" r:id="rId32"/>
    <p:sldId id="285" r:id="rId33"/>
    <p:sldId id="287" r:id="rId34"/>
    <p:sldId id="289" r:id="rId35"/>
    <p:sldId id="290" r:id="rId36"/>
    <p:sldId id="258" r:id="rId37"/>
    <p:sldId id="292" r:id="rId38"/>
    <p:sldId id="293" r:id="rId39"/>
    <p:sldId id="295" r:id="rId40"/>
    <p:sldId id="294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/>
    <p:restoredTop sz="94600"/>
  </p:normalViewPr>
  <p:slideViewPr>
    <p:cSldViewPr>
      <p:cViewPr>
        <p:scale>
          <a:sx n="100" d="100"/>
          <a:sy n="100" d="100"/>
        </p:scale>
        <p:origin x="-21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58533-2264-4A34-A201-E869FD0A591F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BEF27-06F5-4D90-9802-192A289F70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153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BEF27-06F5-4D90-9802-192A289F70FA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BEF27-06F5-4D90-9802-192A289F70FA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687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BEF27-06F5-4D90-9802-192A289F70FA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628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BEF27-06F5-4D90-9802-192A289F70FA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628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97AAE69-57D8-4823-87EC-81634CFE736E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0D8FD0-EE74-4BBB-AF5D-37BFCDD5D90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05998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81C4CC-7620-4DB9-B143-7A2364ECB2A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71219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ru-RU" noProof="0" smtClean="0"/>
              <a:t>Click to edit Master title style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ru-RU" noProof="0" smtClean="0"/>
              <a:t>Click to edit Master subtitle style</a:t>
            </a: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AF36A05-4DF2-4153-B226-A3FAFEBAA966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70E4C4-C0EF-4A8C-8990-191B92F9380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89184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D58591-C8B1-4A16-A8D2-89BF154A411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49021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A425A1-F9CC-4F83-8CB5-9FBDBCB827A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92008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6EACEB-9D38-426D-9483-C1DCC61A5FC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07886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597626-31EB-471E-B92B-466F2660F0A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11573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33D145-3A86-465D-A08F-7A288118C9F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90751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9575CE-2148-400C-81DC-EE02A7748CA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69401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C81315-3F51-4055-8E38-5F11626A172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80759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BC4B23-C89C-4BF8-9D94-BD5B6CD7831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36612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84AFB-CB22-4C10-A49C-AFF68D472F0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44295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1FA8E-082E-4B06-A60E-30ECD0F675B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11936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E6F3CA-B750-4139-8CEE-A4203E5EC2B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2932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265E49-BB92-4C4C-9C9C-AE76E18FC61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67407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E591-4540-4A7E-9EDF-F1DFAA9527C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5278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5418A2-9B82-433C-9678-6FF11F55725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48427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05628-DFD8-4B44-8C32-0B95A9A22F6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31124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ABCF32-9ACA-4468-B1FE-81C5D4CB70D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90688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90C9BF-2878-44DD-9468-11D0B178DA9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79286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3EE4C5D-6512-4987-BD8C-CBDE031B85AA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ru-RU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ru-RU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A45EE2E-1CEB-4CB8-AED4-74199FAFD7EF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slide" Target="slide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16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slide" Target="slide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41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1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22.xml"/><Relationship Id="rId5" Type="http://schemas.microsoft.com/office/2007/relationships/hdphoto" Target="../media/hdphoto6.wdp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slide" Target="slide23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19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slide" Target="slide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slide" Target="slide24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24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slide" Target="slide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slide" Target="slide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7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slide" Target="slide28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slide" Target="slide31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jpeg"/><Relationship Id="rId5" Type="http://schemas.openxmlformats.org/officeDocument/2006/relationships/image" Target="../media/image10.png"/><Relationship Id="rId4" Type="http://schemas.openxmlformats.org/officeDocument/2006/relationships/slide" Target="slide3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" Target="slide9.xml"/><Relationship Id="rId7" Type="http://schemas.openxmlformats.org/officeDocument/2006/relationships/slide" Target="slide32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slide" Target="slide25.xml"/><Relationship Id="rId4" Type="http://schemas.openxmlformats.org/officeDocument/2006/relationships/slide" Target="slide14.xml"/><Relationship Id="rId9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33.xml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slide" Target="slide34.xml"/><Relationship Id="rId4" Type="http://schemas.microsoft.com/office/2007/relationships/hdphoto" Target="../media/hdphoto12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6.png"/><Relationship Id="rId7" Type="http://schemas.openxmlformats.org/officeDocument/2006/relationships/image" Target="../media/image9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slide" Target="slide35.xml"/><Relationship Id="rId10" Type="http://schemas.openxmlformats.org/officeDocument/2006/relationships/image" Target="../media/image10.png"/><Relationship Id="rId4" Type="http://schemas.microsoft.com/office/2007/relationships/hdphoto" Target="../media/hdphoto13.wdp"/><Relationship Id="rId9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8.jpeg"/><Relationship Id="rId7" Type="http://schemas.openxmlformats.org/officeDocument/2006/relationships/image" Target="../media/image25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slide" Target="slide35.xml"/><Relationship Id="rId9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0.jpeg"/><Relationship Id="rId7" Type="http://schemas.openxmlformats.org/officeDocument/2006/relationships/image" Target="../media/image25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slide" Target="slide35.xml"/><Relationship Id="rId9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32.gif"/><Relationship Id="rId3" Type="http://schemas.openxmlformats.org/officeDocument/2006/relationships/image" Target="../media/image83.png"/><Relationship Id="rId7" Type="http://schemas.openxmlformats.org/officeDocument/2006/relationships/image" Target="../media/image6.gif"/><Relationship Id="rId12" Type="http://schemas.openxmlformats.org/officeDocument/2006/relationships/image" Target="../media/image89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jpeg"/><Relationship Id="rId11" Type="http://schemas.microsoft.com/office/2007/relationships/hdphoto" Target="../media/hdphoto15.wdp"/><Relationship Id="rId5" Type="http://schemas.microsoft.com/office/2007/relationships/hdphoto" Target="../media/hdphoto14.wdp"/><Relationship Id="rId10" Type="http://schemas.openxmlformats.org/officeDocument/2006/relationships/image" Target="../media/image88.png"/><Relationship Id="rId4" Type="http://schemas.openxmlformats.org/officeDocument/2006/relationships/image" Target="../media/image84.png"/><Relationship Id="rId9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microsoft.com/office/2007/relationships/hdphoto" Target="../media/hdphoto20.wdp"/><Relationship Id="rId18" Type="http://schemas.openxmlformats.org/officeDocument/2006/relationships/image" Target="../media/image99.png"/><Relationship Id="rId3" Type="http://schemas.openxmlformats.org/officeDocument/2006/relationships/image" Target="../media/image90.png"/><Relationship Id="rId7" Type="http://schemas.openxmlformats.org/officeDocument/2006/relationships/image" Target="../media/image92.png"/><Relationship Id="rId12" Type="http://schemas.openxmlformats.org/officeDocument/2006/relationships/image" Target="../media/image95.png"/><Relationship Id="rId17" Type="http://schemas.microsoft.com/office/2007/relationships/hdphoto" Target="../media/hdphoto21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8.png"/><Relationship Id="rId20" Type="http://schemas.openxmlformats.org/officeDocument/2006/relationships/image" Target="../media/image101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7.wdp"/><Relationship Id="rId11" Type="http://schemas.microsoft.com/office/2007/relationships/hdphoto" Target="../media/hdphoto19.wdp"/><Relationship Id="rId5" Type="http://schemas.openxmlformats.org/officeDocument/2006/relationships/image" Target="../media/image91.png"/><Relationship Id="rId15" Type="http://schemas.openxmlformats.org/officeDocument/2006/relationships/image" Target="../media/image97.jpeg"/><Relationship Id="rId10" Type="http://schemas.openxmlformats.org/officeDocument/2006/relationships/image" Target="../media/image94.png"/><Relationship Id="rId19" Type="http://schemas.openxmlformats.org/officeDocument/2006/relationships/image" Target="../media/image100.png"/><Relationship Id="rId4" Type="http://schemas.microsoft.com/office/2007/relationships/hdphoto" Target="../media/hdphoto16.wdp"/><Relationship Id="rId9" Type="http://schemas.microsoft.com/office/2007/relationships/hdphoto" Target="../media/hdphoto18.wdp"/><Relationship Id="rId14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2.jpeg"/><Relationship Id="rId7" Type="http://schemas.microsoft.com/office/2007/relationships/hdphoto" Target="../media/hdphoto2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.png"/><Relationship Id="rId11" Type="http://schemas.microsoft.com/office/2007/relationships/hdphoto" Target="../media/hdphoto24.wdp"/><Relationship Id="rId5" Type="http://schemas.microsoft.com/office/2007/relationships/hdphoto" Target="../media/hdphoto22.wdp"/><Relationship Id="rId10" Type="http://schemas.openxmlformats.org/officeDocument/2006/relationships/image" Target="../media/image107.png"/><Relationship Id="rId4" Type="http://schemas.openxmlformats.org/officeDocument/2006/relationships/image" Target="../media/image103.png"/><Relationship Id="rId9" Type="http://schemas.openxmlformats.org/officeDocument/2006/relationships/image" Target="../media/image10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6.gif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9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slide" Target="slide10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jpeg"/><Relationship Id="rId7" Type="http://schemas.openxmlformats.org/officeDocument/2006/relationships/slide" Target="slide1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slide" Target="slide1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10" Type="http://schemas.openxmlformats.org/officeDocument/2006/relationships/image" Target="../media/image9.png"/><Relationship Id="rId4" Type="http://schemas.openxmlformats.org/officeDocument/2006/relationships/image" Target="../media/image28.jpeg"/><Relationship Id="rId9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slide" Target="slid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476672"/>
            <a:ext cx="5400600" cy="3600400"/>
          </a:xfrm>
        </p:spPr>
        <p:txBody>
          <a:bodyPr/>
          <a:lstStyle/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Использование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кинезиологических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упражнений в коррекционной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работе с детьми дошкольного возраста, имеющими нарушения речи</a:t>
            </a:r>
            <a:endParaRPr lang="ru-RU" alt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88024" y="5013176"/>
            <a:ext cx="4102323" cy="1273696"/>
          </a:xfrm>
        </p:spPr>
        <p:txBody>
          <a:bodyPr/>
          <a:lstStyle/>
          <a:p>
            <a:pPr algn="r"/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Скобелина Татьяна Степановна </a:t>
            </a:r>
          </a:p>
          <a:p>
            <a:pPr algn="r"/>
            <a:r>
              <a:rPr lang="ru-RU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оспитатель </a:t>
            </a:r>
          </a:p>
          <a:p>
            <a:pPr algn="r"/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МБДОУ «ЦРРДС» </a:t>
            </a:r>
            <a:r>
              <a:rPr lang="ru-RU" alt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г.Усинска</a:t>
            </a:r>
            <a:endParaRPr lang="ru-RU" alt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Picture 2" descr="http://mbdou-18.ucoz.ru/22b43390431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70997"/>
            <a:ext cx="4464496" cy="189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funlib.ru/cimg/2014/102114/06186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67143"/>
            <a:ext cx="2920280" cy="35743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260648"/>
            <a:ext cx="7344816" cy="56207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II. </a:t>
            </a:r>
            <a:r>
              <a:rPr lang="ru-RU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ДЫХАТЕЛЬНЫЕ УПРАЖНЕНИЯ</a:t>
            </a:r>
            <a:endParaRPr lang="ru-RU" alt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401" y="1412776"/>
            <a:ext cx="3179783" cy="5162072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Подыши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одной ноздрей,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придет к тебе покой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 algn="ctr">
              <a:buNone/>
            </a:pPr>
            <a:endParaRPr lang="ru-RU" sz="1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7800" indent="-177800" algn="just">
              <a:buFont typeface="Wingdings" panose="05000000000000000000" pitchFamily="2" charset="2"/>
              <a:buChar char="Ø"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Правую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ноздрю закрыть указательным пальцем правой руки, левой делать тихий, продолжительный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вдох.</a:t>
            </a: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7800" indent="-177800" algn="just">
              <a:buFont typeface="Wingdings" panose="05000000000000000000" pitchFamily="2" charset="2"/>
              <a:buChar char="Ø"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Как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только вдох окончен, открыть правую ноздрю делать тихий продолжительный выдох с максимальным освобождением от воздуха легких и подтягиванием диафрагмы максимально вверх.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048401" y="908720"/>
            <a:ext cx="273630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24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2. Дышим носом</a:t>
            </a:r>
            <a:endParaRPr lang="ru-RU" altLang="ru-RU" sz="3600" kern="0" dirty="0"/>
          </a:p>
        </p:txBody>
      </p:sp>
      <p:pic>
        <p:nvPicPr>
          <p:cNvPr id="6146" name="Picture 2" descr="C:\Users\Илона Юрьевна\Desktop\Скобелина\кинез фото\дышим но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48" y="1556792"/>
            <a:ext cx="2634703" cy="3816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Илона Юрьевна\Desktop\Скобелина\кинез фото\дыш но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528" y="1556792"/>
            <a:ext cx="2395171" cy="3816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img0.liveinternet.ru/images/attach/c/4/82/417/82417670_n_6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286777" y="0"/>
            <a:ext cx="857224" cy="857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890205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260648"/>
            <a:ext cx="7344816" cy="56207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II. </a:t>
            </a:r>
            <a:r>
              <a:rPr lang="ru-RU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ДЫХАТЕЛЬНЫЕ УПРАЖНЕНИЯ</a:t>
            </a:r>
            <a:endParaRPr lang="ru-RU" alt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4073" y="1412776"/>
            <a:ext cx="6264696" cy="1417655"/>
          </a:xfrm>
        </p:spPr>
        <p:txBody>
          <a:bodyPr/>
          <a:lstStyle/>
          <a:p>
            <a:pPr marL="177800" indent="-177800" algn="just">
              <a:buFont typeface="Wingdings" panose="05000000000000000000" pitchFamily="2" charset="2"/>
              <a:buChar char="Ø"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Исходное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положение – стоя. Сделать глубокий вдох, задержать дыхание, при этом закрыть нос пальцами. </a:t>
            </a:r>
            <a:endPara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7800" indent="-177800" algn="just">
              <a:buFont typeface="Wingdings" panose="05000000000000000000" pitchFamily="2" charset="2"/>
              <a:buChar char="Ø"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Присесть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как бы нырнуть в воду. Досчитать до 5 и вынырнуть – открыть нос и сделать выдох.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062746" y="908720"/>
            <a:ext cx="273630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24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2. Ныряльщик</a:t>
            </a:r>
            <a:endParaRPr lang="ru-RU" altLang="ru-RU" sz="3600" kern="0" dirty="0"/>
          </a:p>
        </p:txBody>
      </p:sp>
      <p:pic>
        <p:nvPicPr>
          <p:cNvPr id="7170" name="Picture 2" descr="C:\Users\Илона Юрьевна\Desktop\Скобелина\кинез фото\ныряльщи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052737"/>
            <a:ext cx="1833738" cy="5472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Илона Юрьевна\Desktop\Скобелина\кинез фото\ныряльщик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12889"/>
            <a:ext cx="4658178" cy="3512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http://images.clipartpanda.com/dolphin-clipart-dolphin_enrique_meza_c_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49547" flipV="1">
            <a:off x="2264583" y="3790331"/>
            <a:ext cx="2175009" cy="139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Desktop\Рисунок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00591" y="0"/>
            <a:ext cx="743409" cy="8668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37388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260648"/>
            <a:ext cx="7344816" cy="56207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II. </a:t>
            </a:r>
            <a:r>
              <a:rPr lang="ru-RU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ДЫХАТЕЛЬНЫЕ УПРАЖНЕНИЯ</a:t>
            </a:r>
            <a:endParaRPr lang="ru-RU" alt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97834" y="1309936"/>
            <a:ext cx="3522638" cy="2263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Тихо-тихо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подышим,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Сердце мы свое 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услышим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180975" indent="-180975" algn="just">
              <a:buFont typeface="Wingdings" panose="05000000000000000000" pitchFamily="2" charset="2"/>
              <a:buChar char="Ø"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Медленный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вдох через нос, когда грудная клетка начнет расширяться — прекратить вдох и сделать паузу длительностью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 с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592061" y="836712"/>
            <a:ext cx="273630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24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5. Дыхание</a:t>
            </a:r>
            <a:endParaRPr lang="ru-RU" altLang="ru-RU" sz="3600" kern="0" dirty="0"/>
          </a:p>
        </p:txBody>
      </p:sp>
      <p:pic>
        <p:nvPicPr>
          <p:cNvPr id="1026" name="Picture 2" descr="C:\Users\Илона Юрьевна\Desktop\Скобелина\кинез фото\дыха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922373"/>
            <a:ext cx="4974307" cy="4079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Илона Юрьевна\Desktop\Скобелина\кинез фото\дыхание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60955"/>
            <a:ext cx="4371737" cy="29806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18762" y="5245513"/>
            <a:ext cx="3317134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anose="05000000000000000000" pitchFamily="2" charset="2"/>
              <a:buChar char="Ø"/>
            </a:pPr>
            <a:r>
              <a:rPr lang="ru-RU" sz="18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Плавный выдох через нос.</a:t>
            </a:r>
            <a:endParaRPr lang="ru-RU" sz="1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6" descr="http://img-fotki.yandex.ru/get/4612/119528728.cb4/0_a0e71_e8c1f8cc_XL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358206" y="1"/>
            <a:ext cx="785794" cy="7857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902032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260648"/>
            <a:ext cx="7344816" cy="56207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II. </a:t>
            </a:r>
            <a:r>
              <a:rPr lang="ru-RU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ДЫХАТЕЛЬНЫЕ УПРАЖНЕНИЯ</a:t>
            </a:r>
            <a:endParaRPr lang="ru-RU" alt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394031"/>
            <a:ext cx="3312368" cy="5123643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Чтобы правильно дышать,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Нужно воздух нам глотать.</a:t>
            </a:r>
          </a:p>
          <a:p>
            <a:pPr marL="0" indent="0" algn="just">
              <a:buNone/>
            </a:pP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0975" indent="-180975" algn="just">
              <a:buFont typeface="Wingdings" panose="05000000000000000000" pitchFamily="2" charset="2"/>
              <a:buChar char="Ø"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Полный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вдох через нос, втягивая живот;</a:t>
            </a:r>
          </a:p>
          <a:p>
            <a:pPr marL="180975" indent="-180975" algn="just">
              <a:buFont typeface="Wingdings" panose="05000000000000000000" pitchFamily="2" charset="2"/>
              <a:buChar char="Ø"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Губы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сложить «трубочкой», резко втянуть воздух, заполнив им все легкие до отказа;</a:t>
            </a:r>
          </a:p>
          <a:p>
            <a:pPr marL="180975" indent="-180975" algn="just">
              <a:buFont typeface="Wingdings" panose="05000000000000000000" pitchFamily="2" charset="2"/>
              <a:buChar char="Ø"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Сделать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глотательное движение, как бы глотая воздух;</a:t>
            </a:r>
          </a:p>
          <a:p>
            <a:pPr marL="180975" indent="-180975" algn="just">
              <a:buFont typeface="Wingdings" panose="05000000000000000000" pitchFamily="2" charset="2"/>
              <a:buChar char="Ø"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Пауза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течение 2-3 с, затем поднять голову вверх и выдохнуть воздух через нос плавно и медленно</a:t>
            </a:r>
            <a:r>
              <a:rPr lang="ru-RU" sz="1800" dirty="0"/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91695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58360" y="885649"/>
            <a:ext cx="273630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24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5. Губы трубкой</a:t>
            </a:r>
            <a:endParaRPr lang="ru-RU" altLang="ru-RU" sz="3600" kern="0" dirty="0"/>
          </a:p>
        </p:txBody>
      </p:sp>
      <p:pic>
        <p:nvPicPr>
          <p:cNvPr id="2050" name="Picture 2" descr="C:\Users\Илона Юрьевна\Desktop\Скобелина\кинез фото\губы тру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85649"/>
            <a:ext cx="4968552" cy="45683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g0.liveinternet.ru/images/attach/c/4/82/417/82417638_kar_8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518659" y="0"/>
            <a:ext cx="625341" cy="642942"/>
          </a:xfrm>
          <a:prstGeom prst="rect">
            <a:avLst/>
          </a:prstGeom>
          <a:noFill/>
        </p:spPr>
      </p:pic>
      <p:pic>
        <p:nvPicPr>
          <p:cNvPr id="10" name="Picture 2" descr="C:\Users\Илона Юрьевна\Desktop\Music_81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100000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0395">
            <a:off x="5672652" y="5465757"/>
            <a:ext cx="1490238" cy="149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70531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50159" y="226639"/>
            <a:ext cx="6048672" cy="56207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</a:t>
            </a:r>
            <a:r>
              <a:rPr lang="en-US" alt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</a:t>
            </a:r>
            <a:r>
              <a:rPr lang="en-US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I. </a:t>
            </a:r>
            <a:r>
              <a:rPr lang="ru-RU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УПРАЖНЕНИЯ ДЛЯ ТЕЛА</a:t>
            </a:r>
            <a:endParaRPr lang="ru-RU" alt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08865" y="1700808"/>
            <a:ext cx="3438382" cy="4104456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Любим мы маршировать,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Руки, ноги поднимать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 algn="ctr">
              <a:buNone/>
            </a:pPr>
            <a:endParaRPr lang="ru-RU" sz="1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0975" indent="-180975" algn="just">
              <a:buFont typeface="Wingdings" panose="05000000000000000000" pitchFamily="2" charset="2"/>
              <a:buChar char="Ø"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Нужно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шагать, высоко поднимая колени попеременно касаясь правой и левой рукой по противоположной ноге. Сделать 6 пар движений. </a:t>
            </a:r>
            <a:endPara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0975" indent="-180975" algn="just">
              <a:buFont typeface="Wingdings" panose="05000000000000000000" pitchFamily="2" charset="2"/>
              <a:buChar char="Ø"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Затем, шагать,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касаясь рукой одноименного колена. Сделать 6 пар движений. Закончить касаниями по противоположной ноге.</a:t>
            </a:r>
          </a:p>
          <a:p>
            <a:pPr marL="177800" indent="-177800" algn="just">
              <a:buFont typeface="Wingdings" panose="05000000000000000000" pitchFamily="2" charset="2"/>
              <a:buChar char="Ø"/>
            </a:pP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91695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668898" y="836712"/>
            <a:ext cx="3918317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1. Перекрёстное</a:t>
            </a:r>
          </a:p>
          <a:p>
            <a:pPr algn="ctr"/>
            <a:r>
              <a:rPr lang="ru-RU" sz="24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kern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марширование</a:t>
            </a:r>
            <a:endParaRPr lang="ru-RU" altLang="ru-RU" sz="3600" kern="0" dirty="0"/>
          </a:p>
        </p:txBody>
      </p:sp>
      <p:pic>
        <p:nvPicPr>
          <p:cNvPr id="3074" name="Picture 2" descr="C:\Users\Илона Юрьевна\Desktop\Скобелина\кинез фото\перекрест марш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58783"/>
            <a:ext cx="2273362" cy="5338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Илона Юрьевна\Desktop\Скобелина\кинез фото\перекрест марш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215" y="1340768"/>
            <a:ext cx="2143808" cy="5256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Илона Юрьевна\Desktop\IntRC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100000" l="0" r="983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661248"/>
            <a:ext cx="1524784" cy="108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Илона Юрьевна\Desktop\IntRC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100000" l="0" r="983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661248"/>
            <a:ext cx="1524784" cy="108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Илона Юрьевна\Desktop\IntRC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100000" l="0" r="983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661248"/>
            <a:ext cx="1524784" cy="108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dk-met.wmsite.ru/_mod_files/ce_images/igra/0_a0e95_af6e9a2c_xl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8476683" y="0"/>
            <a:ext cx="667317" cy="8132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127179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062" y="218524"/>
            <a:ext cx="6048672" cy="56207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</a:t>
            </a:r>
            <a:r>
              <a:rPr lang="en-US" alt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</a:t>
            </a:r>
            <a:r>
              <a:rPr lang="en-US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I. </a:t>
            </a:r>
            <a:r>
              <a:rPr lang="ru-RU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УПРАЖНЕНИЯ ДЛЯ ТЕЛА</a:t>
            </a:r>
            <a:endParaRPr lang="ru-RU" alt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4767" y="1412776"/>
            <a:ext cx="5575046" cy="1761141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Рука и противоположная нога вращаются круговыми движениями сначала вперед, затем назад, одновременно с вращением глаз вправо, влево, вверх, вниз. Время выполнения 1-2 минуты. Дыхание произвольное.</a:t>
            </a:r>
          </a:p>
          <a:p>
            <a:pPr marL="177800" indent="-177800" algn="just">
              <a:buFont typeface="Wingdings" panose="05000000000000000000" pitchFamily="2" charset="2"/>
              <a:buChar char="Ø"/>
            </a:pP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91695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979712" y="837564"/>
            <a:ext cx="237626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2. Мельница</a:t>
            </a:r>
            <a:endParaRPr lang="ru-RU" altLang="ru-RU" sz="3600" kern="0" dirty="0"/>
          </a:p>
        </p:txBody>
      </p:sp>
      <p:pic>
        <p:nvPicPr>
          <p:cNvPr id="4098" name="Picture 2" descr="C:\Users\Илона Юрьевна\Desktop\Скобелина\кинез фото\мельниц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64730"/>
            <a:ext cx="2658048" cy="61326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zabawkiniebanalne.home.pl/environment/cache/images/0_0_productGfx_caf6c6481f630865bb0d3d7a0ba86b8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8222" l="556" r="99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61821"/>
            <a:ext cx="403244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img0.liveinternet.ru/images/attach/c/4/82/417/82417670_n_6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8286777" y="0"/>
            <a:ext cx="857224" cy="857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691977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40" y="262449"/>
            <a:ext cx="5821248" cy="56207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</a:t>
            </a:r>
            <a:r>
              <a:rPr lang="en-US" alt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</a:t>
            </a:r>
            <a:r>
              <a:rPr lang="en-US" alt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I. </a:t>
            </a:r>
            <a:r>
              <a:rPr lang="ru-RU" alt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УПРАЖНЕНИЯ ДЛЯ ТЕЛА</a:t>
            </a:r>
            <a:endParaRPr lang="ru-RU" alt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79912" y="1628800"/>
            <a:ext cx="5040559" cy="1761141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Правую руку положить под левую ключицу, одновременно делая 10 кругов согнутой в локтевом суставе левой рукой и плечом вперед, затем столько же назад. </a:t>
            </a:r>
            <a:endPara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Поменять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положение рук и повторить упражнение.</a:t>
            </a:r>
          </a:p>
          <a:p>
            <a:pPr marL="177800" indent="-177800" algn="just">
              <a:buFont typeface="Wingdings" panose="05000000000000000000" pitchFamily="2" charset="2"/>
              <a:buChar char="Ø"/>
            </a:pPr>
            <a:endParaRPr lang="ru-RU" sz="1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91695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076056" y="824523"/>
            <a:ext cx="237626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3. Паровозик</a:t>
            </a:r>
            <a:endParaRPr lang="ru-RU" altLang="ru-RU" sz="3600" kern="0" dirty="0"/>
          </a:p>
        </p:txBody>
      </p:sp>
      <p:pic>
        <p:nvPicPr>
          <p:cNvPr id="1026" name="Picture 2" descr="C:\Users\Илона Юрьевна\Desktop\Скобелина\кинез фото\паровози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854916"/>
            <a:ext cx="3240360" cy="5760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Илона Юрьевна\Desktop\1295413504_parovoz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8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992" y="3933056"/>
            <a:ext cx="5112568" cy="210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esktop\Рисунок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00591" y="0"/>
            <a:ext cx="743409" cy="8668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885346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2345" y="262449"/>
            <a:ext cx="6048672" cy="56207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</a:t>
            </a:r>
            <a:r>
              <a:rPr lang="en-US" alt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</a:t>
            </a:r>
            <a:r>
              <a:rPr lang="en-US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I. </a:t>
            </a:r>
            <a:r>
              <a:rPr lang="ru-RU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УПРАЖНЕНИЯ ДЛЯ ТЕЛА</a:t>
            </a:r>
            <a:endParaRPr lang="ru-RU" alt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556792"/>
            <a:ext cx="4968552" cy="2232248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Встать лицом к стене, ноги на ширине плеч, ладони лежат на стене на уровне глаз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 algn="just">
              <a:buNone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Передвигаться вдоль стены вправо, а затем влево приставными шагами, руки и ноги должны двигаться параллельно, а затем передвигаться, используя противоположные руки и ноги.</a:t>
            </a:r>
          </a:p>
          <a:p>
            <a:pPr marL="0" indent="0" algn="just">
              <a:buNone/>
            </a:pP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91695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115616" y="876413"/>
            <a:ext cx="237626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4. Робот</a:t>
            </a:r>
            <a:endParaRPr lang="ru-RU" altLang="ru-RU" sz="3600" kern="0" dirty="0"/>
          </a:p>
        </p:txBody>
      </p:sp>
      <p:pic>
        <p:nvPicPr>
          <p:cNvPr id="2050" name="Picture 2" descr="C:\Users\Илона Юрьевна\Desktop\Скобелина\кинез фото\робо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716" y="824523"/>
            <a:ext cx="3228111" cy="5738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dn2.hubspot.net/hub/148193/file-854888208-png/images/android-150996_1280.png?t=14489470575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682669"/>
            <a:ext cx="3150929" cy="290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img-fotki.yandex.ru/get/4612/119528728.cb4/0_a0e71_e8c1f8cc_XL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358206" y="1"/>
            <a:ext cx="785794" cy="7857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447942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265822"/>
            <a:ext cx="6048672" cy="56207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</a:t>
            </a:r>
            <a:r>
              <a:rPr lang="en-US" alt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</a:t>
            </a:r>
            <a:r>
              <a:rPr lang="en-US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I. </a:t>
            </a:r>
            <a:r>
              <a:rPr lang="ru-RU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УПРАЖНЕНИЯ ДЛЯ ТЕЛА</a:t>
            </a:r>
            <a:endParaRPr lang="ru-RU" alt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03848" y="1380469"/>
            <a:ext cx="2952328" cy="273630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Стоя. Поднять и согнуть левую ногу в колене, локтем правой руки дотронуться до колена левой ноги, затем тоже с правой ногой и левой рукой. </a:t>
            </a:r>
            <a:endPara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Повторить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упражнение 8–10 раз.</a:t>
            </a:r>
          </a:p>
          <a:p>
            <a:pPr marL="0" indent="0" algn="just">
              <a:buNone/>
            </a:pPr>
            <a:endParaRPr lang="ru-RU" sz="1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91695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059832" y="876413"/>
            <a:ext cx="32043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5. Колено - локоть</a:t>
            </a:r>
            <a:endParaRPr lang="ru-RU" altLang="ru-RU" sz="3600" kern="0" dirty="0"/>
          </a:p>
        </p:txBody>
      </p:sp>
      <p:pic>
        <p:nvPicPr>
          <p:cNvPr id="3074" name="Picture 2" descr="C:\Users\Илона Юрьевна\Desktop\Скобелина\кинез фото\колено-локот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46859"/>
            <a:ext cx="2429741" cy="6043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Илона Юрьевна\Desktop\Скобелина\кинез фото\колено-локоть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76413"/>
            <a:ext cx="2592288" cy="5711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Илона Юрьевна\Desktop\55ebb87ae015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890" y="4040307"/>
            <a:ext cx="2286254" cy="2549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mg0.liveinternet.ru/images/attach/c/4/82/417/82417638_kar_8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8518659" y="0"/>
            <a:ext cx="625341" cy="642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889696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283160"/>
            <a:ext cx="6048672" cy="56207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</a:t>
            </a:r>
            <a:r>
              <a:rPr lang="en-US" alt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</a:t>
            </a:r>
            <a:r>
              <a:rPr lang="en-US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I. </a:t>
            </a:r>
            <a:r>
              <a:rPr lang="ru-RU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УПРАЖНЕНИЯ ДЛЯ ТЕЛА</a:t>
            </a:r>
            <a:endParaRPr lang="ru-RU" alt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0" y="1412776"/>
            <a:ext cx="4248472" cy="2736304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Спрячемся от всех забот,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только мама нас найдет.</a:t>
            </a:r>
          </a:p>
          <a:p>
            <a:pPr marL="0" indent="0" algn="just">
              <a:buNone/>
            </a:pP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Сесть на пол, подтянуть колени к животу, обхватить их руками, голову спрятать в колени. </a:t>
            </a:r>
            <a:endPara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Раскачиваться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стороны в  сторону, стараясь расслабиться.</a:t>
            </a:r>
          </a:p>
          <a:p>
            <a:pPr marL="0" indent="0" algn="just">
              <a:buNone/>
            </a:pPr>
            <a:endParaRPr lang="ru-RU" sz="1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91695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076056" y="908720"/>
            <a:ext cx="32043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6. Яйцо</a:t>
            </a:r>
            <a:endParaRPr lang="ru-RU" altLang="ru-RU" sz="3600" kern="0" dirty="0"/>
          </a:p>
        </p:txBody>
      </p:sp>
      <p:pic>
        <p:nvPicPr>
          <p:cNvPr id="2050" name="Picture 2" descr="C:\Users\Илона Юрьевна\Desktop\Скобелина\кинез фото\яйцо, дерев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4040026" cy="56886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clipart.net.ua/images/clip6729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6625" l="2500" r="97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48144"/>
            <a:ext cx="3239551" cy="349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esktop\Рисунок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00591" y="0"/>
            <a:ext cx="743409" cy="8668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003903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04664"/>
            <a:ext cx="8640960" cy="850106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результативности коррекционно-развивающей работы необходимо соблюдение следующих условий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  <a:endParaRPr lang="ru-RU" altLang="ru-RU" sz="3600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9062" y="1268760"/>
            <a:ext cx="4094906" cy="5328592"/>
          </a:xfrm>
        </p:spPr>
        <p:txBody>
          <a:bodyPr/>
          <a:lstStyle/>
          <a:p>
            <a:pPr marL="0" lvl="0" indent="182563">
              <a:spcBef>
                <a:spcPts val="1200"/>
              </a:spcBef>
              <a:spcAft>
                <a:spcPts val="600"/>
              </a:spcAft>
            </a:pP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Кинезиологическая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гимнастика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проводится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утром,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5-15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182563">
              <a:spcBef>
                <a:spcPts val="1200"/>
              </a:spcBef>
              <a:spcAft>
                <a:spcPts val="600"/>
              </a:spcAft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Упражнения выполняются в доброжелательной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обстановке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182563">
              <a:spcBef>
                <a:spcPts val="1200"/>
              </a:spcBef>
              <a:spcAft>
                <a:spcPts val="600"/>
              </a:spcAft>
            </a:pP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Кинезиологическая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гимнастика проводится систематично, без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пропусков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182563">
              <a:spcBef>
                <a:spcPts val="1200"/>
              </a:spcBef>
              <a:spcAft>
                <a:spcPts val="600"/>
              </a:spcAft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детей требуется точное выполнение движений и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приемов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182563">
              <a:spcBef>
                <a:spcPts val="1200"/>
              </a:spcBef>
              <a:spcAft>
                <a:spcPts val="600"/>
              </a:spcAft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Упражнения проводятся по специальным комплексам, длительностью 2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недели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alt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7" name="Picture 3" descr="C:\Users\Илона Юрьевна\Desktop\1347970627_0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24335"/>
            <a:ext cx="4631848" cy="477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283160"/>
            <a:ext cx="6048672" cy="56207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</a:t>
            </a:r>
            <a:r>
              <a:rPr lang="en-US" alt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</a:t>
            </a:r>
            <a:r>
              <a:rPr lang="en-US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I. </a:t>
            </a:r>
            <a:r>
              <a:rPr lang="ru-RU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УПРАЖНЕНИЯ ДЛЯ ТЕЛА</a:t>
            </a:r>
            <a:endParaRPr lang="ru-RU" alt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87924" y="1379653"/>
            <a:ext cx="4824536" cy="3417499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растем, растем, растем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до неба достаем.</a:t>
            </a:r>
          </a:p>
          <a:p>
            <a:pPr marL="0" indent="0" algn="just">
              <a:buNone/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Сидя на корточках, стряпать голову в колени, колени обхватить руками. Это — семечко, которое постепенно прорастает и превращается в дерево. </a:t>
            </a:r>
            <a:endPara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Медленно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подняться на ноги, затем распрямить туловище, вытянуть руки вверх. </a:t>
            </a:r>
            <a:endPara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Подул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ветер — раскачивать тело, имитируя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дерево (выполнить 10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endParaRPr lang="ru-RU" sz="1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91695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788024" y="912681"/>
            <a:ext cx="32043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7. Дерево</a:t>
            </a:r>
            <a:endParaRPr lang="ru-RU" altLang="ru-RU" sz="3600" kern="0" dirty="0"/>
          </a:p>
        </p:txBody>
      </p:sp>
      <p:pic>
        <p:nvPicPr>
          <p:cNvPr id="3074" name="Picture 2" descr="C:\Users\Илона Юрьевна\Desktop\Скобелина\кинез фото\дерево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28994"/>
            <a:ext cx="3168352" cy="5632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http://www.clipartbest.com/cliparts/dTr/orp/dTrorpBb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797152"/>
            <a:ext cx="1872208" cy="185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img-fotki.yandex.ru/get/4612/119528728.cb4/0_a0e71_e8c1f8cc_XL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358206" y="1"/>
            <a:ext cx="785794" cy="7857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790762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322456"/>
            <a:ext cx="6048672" cy="56207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</a:t>
            </a:r>
            <a:r>
              <a:rPr lang="en-US" alt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</a:t>
            </a:r>
            <a:r>
              <a:rPr lang="en-US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I. </a:t>
            </a:r>
            <a:r>
              <a:rPr lang="ru-RU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УПРАЖНЕНИЯ ДЛЯ ТЕЛА</a:t>
            </a:r>
            <a:endParaRPr lang="ru-RU" alt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6462" y="1484784"/>
            <a:ext cx="4896544" cy="2625411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Можно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выполнять стоя, сидя, лежа. Скрестите лодыжки ног, как удобно. Затем вытяните руки вперед, скрестив ладони друг к другу, сцепив пальцы в замок, вывернуть руки внутрь на уровне груди так, чтобы локти были направлены вниз.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91695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835696" y="900329"/>
            <a:ext cx="216024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8. Крюки</a:t>
            </a:r>
            <a:endParaRPr lang="ru-RU" altLang="ru-RU" sz="3600" kern="0" dirty="0"/>
          </a:p>
        </p:txBody>
      </p:sp>
      <p:pic>
        <p:nvPicPr>
          <p:cNvPr id="1026" name="Picture 2" descr="C:\Users\Илона Юрьевна\Desktop\Скобелина\кинез фото\крю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834149"/>
            <a:ext cx="3239702" cy="5759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andia.ru/text/78/597/images/image015_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04063"/>
            <a:ext cx="2880320" cy="30953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g0.liveinternet.ru/images/attach/c/4/82/417/82417638_kar_8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518659" y="0"/>
            <a:ext cx="625341" cy="642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666968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83160"/>
            <a:ext cx="8136904" cy="56207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IV. </a:t>
            </a:r>
            <a:r>
              <a:rPr lang="ru-RU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УПРАЖНЕНИЯ ДЛЯ РЕЛАКСАЦИИ</a:t>
            </a:r>
            <a:endParaRPr lang="ru-RU" alt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07904" y="1268760"/>
            <a:ext cx="5112568" cy="4752528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Каждый из вас представит себя дирижером, который руководит большим оркестром. Звучит музыка. Представьте себе энергию, которая течет сквозь тело дирижера, когда он слышит все инструменты и ведет их к чудесной общей гармонии. Вслушивайтесь в музыку и начинайте в такт ей двигать руками, как будто вы управляете оркестром. Двигайте теперь еще и локтями и всей рукой целиком… Пусть в то время как вы дирижируете, музыка течет через все ваше тело. Дирижируйте всем своим телом и реагируй на слышимые вами звуки каждый раз по – новому. Вы можете гордиться тем, что у вас такой хороший оркестр! Сейчас музыка кончится. Откройте глаза и устройте себе самому и своему оркестру бурные аплодисменты за столь превосходный концерт.</a:t>
            </a:r>
          </a:p>
          <a:p>
            <a:pPr marL="0" indent="0" algn="just">
              <a:buNone/>
            </a:pP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91695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Picture 2" descr="C:\Users\Илона Юрьевна\Desktop\Скобелина\кинез фото\дириже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3169148" cy="5634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580384" y="764704"/>
            <a:ext cx="32043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1. Дирижёр</a:t>
            </a:r>
            <a:endParaRPr lang="ru-RU" altLang="ru-RU" sz="3600" kern="0" dirty="0"/>
          </a:p>
        </p:txBody>
      </p:sp>
      <p:pic>
        <p:nvPicPr>
          <p:cNvPr id="7" name="Picture 2" descr="http://dk-met.wmsite.ru/_mod_files/ce_images/igra/0_a0e95_af6e9a2c_xl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476683" y="0"/>
            <a:ext cx="667317" cy="8132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311925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83160"/>
            <a:ext cx="8136904" cy="56207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IV. </a:t>
            </a:r>
            <a:r>
              <a:rPr lang="ru-RU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УПРАЖНЕНИЯ ДЛЯ РЕЛАКСАЦИИ</a:t>
            </a:r>
            <a:endParaRPr lang="ru-RU" alt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268760"/>
            <a:ext cx="5328592" cy="525658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Сядьте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удобнее и закройте глаза. Два – три раза глубоко вдохните и выдохните… Я хочу пригласить вас в путешествие на облаке. Прыгните на белое пушистое облако, похожее на мягкую гору из пухлых подушек.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Почувствуйте,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ваши ноги, спина, попка удобно расположились на этой большой облачной подушке. Теперь начинается путешествие. Облако медленно поднимается в синее небо. Чувствуете, как ветер овевает ваши лица?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Пусть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облако перенесет вас сейчас в такое место, где вы будете счастливы.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Здесь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 чувствуете себя совершенно спокойно и счастливо. Здесь может произойти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что-нибудь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чудесное и волшебное… Теперь вы снова на своем облаке, и оно везет вас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назад. Теперь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понаблюдайте, как оно медленно растает в воздухе. Потянитесь, выпрямитесь и снова будьте бодрыми, свежими и внимательными.</a:t>
            </a:r>
          </a:p>
          <a:p>
            <a:pPr marL="0" indent="0" algn="just">
              <a:buNone/>
            </a:pP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91695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51520" y="764704"/>
            <a:ext cx="416808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2. Путешествие на облаке</a:t>
            </a:r>
            <a:endParaRPr lang="ru-RU" altLang="ru-RU" sz="3600" kern="0" dirty="0"/>
          </a:p>
        </p:txBody>
      </p:sp>
      <p:pic>
        <p:nvPicPr>
          <p:cNvPr id="3074" name="Picture 2" descr="C:\Users\Илона Юрьевна\Desktop\Скобелина\кинез фото\путешеств на об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567" y="2780928"/>
            <a:ext cx="3171030" cy="3825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img0.liveinternet.ru/images/attach/c/4/82/417/82417670_n_6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286777" y="0"/>
            <a:ext cx="857224" cy="857224"/>
          </a:xfrm>
          <a:prstGeom prst="rect">
            <a:avLst/>
          </a:prstGeom>
          <a:noFill/>
        </p:spPr>
      </p:pic>
      <p:pic>
        <p:nvPicPr>
          <p:cNvPr id="10" name="Picture 6" descr="http://img-fotki.yandex.ru/get/4612/119528728.cb4/0_a0e71_e8c1f8cc_XL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8358206" y="857232"/>
            <a:ext cx="785794" cy="785794"/>
          </a:xfrm>
          <a:prstGeom prst="rect">
            <a:avLst/>
          </a:prstGeom>
          <a:noFill/>
        </p:spPr>
      </p:pic>
      <p:pic>
        <p:nvPicPr>
          <p:cNvPr id="1026" name="Picture 2" descr="http://www.xn--noktalarbirletirelim-pbd13h.com/data/images/Mutlu-bulut_4f748aed52ea9-thum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762" y="1124744"/>
            <a:ext cx="1918640" cy="128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72500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83160"/>
            <a:ext cx="8136904" cy="56207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IV. </a:t>
            </a:r>
            <a:r>
              <a:rPr lang="ru-RU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УПРАЖНЕНИЯ ДЛЯ РЕЛАКСАЦИИ</a:t>
            </a:r>
            <a:endParaRPr lang="ru-RU" alt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268760"/>
            <a:ext cx="8496944" cy="2426333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Исходное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положение - лежа на спине, глаза закрыть, при этом играет спокойная музыка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 algn="just">
              <a:buNone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ложимся на волшебный ковер-самолет. Он плавно и медленно поднимается, несет нас по небу, тихонечко покачивает. Ветерок нежно обдувает усталые тела, все отдыхают… Далеко внизу проплывают дома, поля, леса, реки и озера… Постепенно ковер-самолет начинает снижение и приземляется в нашей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группе…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Потягиваемся, делаем глубокий вдох и выдох, открываем глаза, медленно и аккуратно садимся.</a:t>
            </a:r>
          </a:p>
          <a:p>
            <a:pPr marL="0" indent="0" algn="just">
              <a:buNone/>
            </a:pP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91695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771800" y="764704"/>
            <a:ext cx="320435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3. Ковёр-самолёт</a:t>
            </a:r>
            <a:endParaRPr lang="ru-RU" altLang="ru-RU" sz="3600" kern="0" dirty="0"/>
          </a:p>
        </p:txBody>
      </p:sp>
      <p:pic>
        <p:nvPicPr>
          <p:cNvPr id="4098" name="Picture 2" descr="C:\Users\Илона Юрьевна\Desktop\Скобелина\кинез фото\ковер- самоле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09" y="3747789"/>
            <a:ext cx="8088782" cy="2777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esktop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00591" y="0"/>
            <a:ext cx="743409" cy="866873"/>
          </a:xfrm>
          <a:prstGeom prst="rect">
            <a:avLst/>
          </a:prstGeom>
          <a:noFill/>
        </p:spPr>
      </p:pic>
      <p:pic>
        <p:nvPicPr>
          <p:cNvPr id="8" name="Picture 2" descr="http://img0.liveinternet.ru/images/attach/c/4/82/417/82417638_kar_8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8518659" y="857232"/>
            <a:ext cx="625341" cy="642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642451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83160"/>
            <a:ext cx="8964488" cy="56207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V. </a:t>
            </a:r>
            <a:r>
              <a:rPr lang="ru-RU" alt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ГЛАЗОДВИГАТЕЛЬНЫЕ УПРАЖНЕНИЯ</a:t>
            </a:r>
            <a:endParaRPr lang="ru-RU" alt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268761"/>
            <a:ext cx="8496944" cy="2088232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Правой рукой зафиксировать голову за подбородок. Взять в левую руку карандаш или ручку и вытянуть ее в сторону вверх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 углом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45 градусов так, чтобы, закрыв левый глаз, правым нельзя было видеть предмет в левой руке. После этого начинают делать упражнение в течение 7 секунд. Смотрят на карандаш в левой руке, затем меняют взгляд на “прямо перед собой”. (7 сек.). Упражнение выполняют 3 раза. Затем карандаш берут в правую руку и упражнение повторяется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91695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411760" y="764704"/>
            <a:ext cx="453650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1. Взгляд влево вверх</a:t>
            </a:r>
            <a:endParaRPr lang="ru-RU" altLang="ru-RU" sz="3600" kern="0" dirty="0"/>
          </a:p>
        </p:txBody>
      </p:sp>
      <p:pic>
        <p:nvPicPr>
          <p:cNvPr id="5122" name="Picture 2" descr="C:\Users\Илона Юрьевна\Desktop\Скобелина\кинез фото\взгляд влево вверх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403786"/>
            <a:ext cx="5760640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dk-met.wmsite.ru/_mod_files/ce_images/igra/0_a0e95_af6e9a2c_xl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476683" y="0"/>
            <a:ext cx="667317" cy="8132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439800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83160"/>
            <a:ext cx="8856984" cy="56207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V. </a:t>
            </a:r>
            <a:r>
              <a:rPr lang="ru-RU" alt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ГЛАЗОДВИГАТЕЛЬНЫЕ УПРАЖНЕНИЯ</a:t>
            </a:r>
            <a:endParaRPr lang="ru-RU" alt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96136" y="1268760"/>
            <a:ext cx="3024336" cy="5328591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Вытянуть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 собой правую руку на уровне глаз, пальцы сжать в кулак, оставив средний и указательный пальцы вытянутыми. Нарисовать в воздухе горизонтальную восьмерку как можно большего размера. Рисовать начинать с центра и следить глазами за кончиками пальцев, не поворачивая головы. Затем подключить язык, т.е. одновременно с глазами следить за движением пальцев хорошо выдвинутым изо рта языком.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91695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259632" y="764704"/>
            <a:ext cx="612068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2. Горизонтальная восьмёрка</a:t>
            </a:r>
            <a:endParaRPr lang="ru-RU" altLang="ru-RU" sz="3600" kern="0" dirty="0"/>
          </a:p>
        </p:txBody>
      </p:sp>
      <p:pic>
        <p:nvPicPr>
          <p:cNvPr id="6146" name="Picture 2" descr="C:\Users\Илона Юрьевна\Desktop\Скобелина\кинез фото\горизон восьмер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29" y="1556792"/>
            <a:ext cx="5362122" cy="4690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img0.liveinternet.ru/images/attach/c/4/82/417/82417670_n_6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286777" y="0"/>
            <a:ext cx="857224" cy="857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199856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83160"/>
            <a:ext cx="8856984" cy="56207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V. </a:t>
            </a:r>
            <a:r>
              <a:rPr lang="ru-RU" alt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ГЛАЗОДВИГАТЕЛЬНЫЕ УПРАЖНЕНИЯ</a:t>
            </a:r>
            <a:endParaRPr lang="ru-RU" alt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286251"/>
            <a:ext cx="4752528" cy="3510901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Стоя. Встаньте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расслабленную позу. Колени слегка согнуты. Наклоните голову к плечу. От этого плеча вытяните руку вперёд, как хобот. Рука рисует «Ленивую восьмёрку», начиная от центра зрительного поля вверх и против часовой стрелки; при этом глаза следят за движением кончиков пальцев. Упражнение выполнять медленно от трёх до пяти раз левой рукой, прижатой к левому уху, и столько же раз правой рукой, прижатой к правому уху.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91695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547664" y="757512"/>
            <a:ext cx="216024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3. Слон</a:t>
            </a:r>
            <a:endParaRPr lang="ru-RU" altLang="ru-RU" sz="3600" kern="0" dirty="0"/>
          </a:p>
        </p:txBody>
      </p:sp>
      <p:pic>
        <p:nvPicPr>
          <p:cNvPr id="7" name="Picture 3" descr="C:\Users\user\Desktop\Рисунок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00591" y="0"/>
            <a:ext cx="743409" cy="866873"/>
          </a:xfrm>
          <a:prstGeom prst="rect">
            <a:avLst/>
          </a:prstGeom>
          <a:noFill/>
        </p:spPr>
      </p:pic>
      <p:pic>
        <p:nvPicPr>
          <p:cNvPr id="1026" name="Picture 2" descr="C:\Users\Илона Юрьевна\Desktop\DSC087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818" y="866872"/>
            <a:ext cx="3211205" cy="57088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Илона Юрьевна\Desktop\pioA6RGE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83" b="99372" l="2029" r="973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293" y="4968686"/>
            <a:ext cx="2319461" cy="160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20759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83160"/>
            <a:ext cx="8856984" cy="56207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V. </a:t>
            </a:r>
            <a:r>
              <a:rPr lang="ru-RU" alt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ГЛАЗОДВИГАТЕЛЬНЫЕ УПРАЖНЕНИЯ</a:t>
            </a:r>
            <a:endParaRPr lang="ru-RU" alt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286251"/>
            <a:ext cx="8568952" cy="1062629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Развесить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разных углах и по стенам группы различные рисунки игрушек, животных и т.д. Исходное положение – стоя. Не поворачивая головы найти глазами тот или иной предмет названный воспитателем.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91695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871700" y="764704"/>
            <a:ext cx="540060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4. Глаз - путешественник</a:t>
            </a:r>
            <a:endParaRPr lang="ru-RU" altLang="ru-RU" sz="3600" kern="0" dirty="0"/>
          </a:p>
        </p:txBody>
      </p:sp>
      <p:pic>
        <p:nvPicPr>
          <p:cNvPr id="6" name="Picture 6" descr="http://img-fotki.yandex.ru/get/4612/119528728.cb4/0_a0e71_e8c1f8cc_XL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358206" y="1"/>
            <a:ext cx="785794" cy="785794"/>
          </a:xfrm>
          <a:prstGeom prst="rect">
            <a:avLst/>
          </a:prstGeom>
          <a:noFill/>
        </p:spPr>
      </p:pic>
      <p:pic>
        <p:nvPicPr>
          <p:cNvPr id="2050" name="Picture 2" descr="C:\Users\Илона Юрьевна\Desktop\DSC086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08376"/>
            <a:ext cx="7536836" cy="4239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0333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3751" y="295150"/>
            <a:ext cx="8364673" cy="56207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V. </a:t>
            </a:r>
            <a:r>
              <a:rPr lang="ru-RU" alt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ГЛАЗОДВИГАТЕЛЬНЫЕ УПРАЖНЕНИЯ</a:t>
            </a:r>
            <a:endParaRPr lang="ru-RU" alt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0332" y="1520980"/>
            <a:ext cx="3434302" cy="1800200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Чтобы зоркость не терять,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Нужно глазками вращать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 algn="ctr">
              <a:buNone/>
            </a:pP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Вращать глазами по кругу по 2-3 секунды (6 раз).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91695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331640" y="857224"/>
            <a:ext cx="212423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5. Глазки</a:t>
            </a:r>
            <a:endParaRPr lang="ru-RU" altLang="ru-RU" sz="3600" kern="0" dirty="0"/>
          </a:p>
        </p:txBody>
      </p:sp>
      <p:pic>
        <p:nvPicPr>
          <p:cNvPr id="7172" name="Picture 4" descr="http://rcsrp.rusedu.net/gallery/1553/1218738098_psihologia_csve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751" l="2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37438"/>
            <a:ext cx="3093368" cy="314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img0.liveinternet.ru/images/attach/c/4/82/417/82417670_n_6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286777" y="0"/>
            <a:ext cx="857224" cy="857224"/>
          </a:xfrm>
          <a:prstGeom prst="rect">
            <a:avLst/>
          </a:prstGeom>
          <a:noFill/>
        </p:spPr>
      </p:pic>
      <p:pic>
        <p:nvPicPr>
          <p:cNvPr id="1026" name="Picture 2" descr="C:\Users\Илона Юрьевна\Downloads\DSC087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385" y="865909"/>
            <a:ext cx="3222192" cy="5728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54303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8640960" cy="504056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Комплекс включает упражнения</a:t>
            </a:r>
            <a:endParaRPr lang="ru-RU" altLang="ru-RU" sz="4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" name="Прямоугольник 1">
            <a:hlinkClick r:id="rId2" action="ppaction://hlinksldjump"/>
          </p:cNvPr>
          <p:cNvSpPr/>
          <p:nvPr/>
        </p:nvSpPr>
        <p:spPr>
          <a:xfrm>
            <a:off x="1187624" y="929069"/>
            <a:ext cx="3168352" cy="86409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. </a:t>
            </a:r>
            <a:r>
              <a:rPr lang="ru-RU" b="1" dirty="0" smtClean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Растяжки</a:t>
            </a:r>
            <a:r>
              <a:rPr lang="ru-RU" b="1" dirty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оптимизирующие тонус </a:t>
            </a:r>
            <a:endParaRPr lang="ru-RU" b="1" dirty="0">
              <a:solidFill>
                <a:schemeClr val="accent3">
                  <a:lumMod val="25000"/>
                </a:schemeClr>
              </a:solidFill>
            </a:endParaRPr>
          </a:p>
        </p:txBody>
      </p:sp>
      <p:sp>
        <p:nvSpPr>
          <p:cNvPr id="7" name="Прямоугольник 6">
            <a:hlinkClick r:id="rId3" action="ppaction://hlinksldjump"/>
          </p:cNvPr>
          <p:cNvSpPr/>
          <p:nvPr/>
        </p:nvSpPr>
        <p:spPr>
          <a:xfrm>
            <a:off x="4644008" y="929069"/>
            <a:ext cx="3168352" cy="86409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. </a:t>
            </a:r>
            <a:r>
              <a:rPr lang="ru-RU" b="1" dirty="0" smtClean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Дыхательные упражнения</a:t>
            </a:r>
            <a:endParaRPr lang="ru-RU" b="1" dirty="0">
              <a:solidFill>
                <a:schemeClr val="accent3">
                  <a:lumMod val="25000"/>
                </a:schemeClr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755576" y="2089447"/>
            <a:ext cx="3168352" cy="86409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 . </a:t>
            </a:r>
            <a:r>
              <a:rPr lang="ru-RU" b="1" dirty="0" smtClean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Упражнения </a:t>
            </a:r>
            <a:r>
              <a:rPr lang="ru-RU" b="1" dirty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b="1" dirty="0" smtClean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тела</a:t>
            </a:r>
            <a:endParaRPr lang="ru-RU" b="1" dirty="0">
              <a:solidFill>
                <a:schemeClr val="accent3">
                  <a:lumMod val="25000"/>
                </a:schemeClr>
              </a:solidFill>
            </a:endParaRPr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251520" y="3314423"/>
            <a:ext cx="3168352" cy="86409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 smtClean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. </a:t>
            </a:r>
            <a:r>
              <a:rPr lang="ru-RU" b="1" dirty="0" err="1" smtClean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Глазодвигательные</a:t>
            </a:r>
            <a:r>
              <a:rPr lang="ru-RU" b="1" dirty="0" smtClean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упражнения</a:t>
            </a:r>
            <a:endParaRPr lang="ru-RU" b="1" dirty="0">
              <a:solidFill>
                <a:schemeClr val="accent3">
                  <a:lumMod val="25000"/>
                </a:schemeClr>
              </a:solidFill>
            </a:endParaRPr>
          </a:p>
        </p:txBody>
      </p:sp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5148064" y="2089447"/>
            <a:ext cx="3168352" cy="86409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 smtClean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 . </a:t>
            </a:r>
            <a:r>
              <a:rPr lang="ru-RU" b="1" dirty="0" smtClean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Упражнения </a:t>
            </a:r>
            <a:r>
              <a:rPr lang="ru-RU" b="1" dirty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b="1" dirty="0" smtClean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релаксации</a:t>
            </a:r>
            <a:endParaRPr lang="ru-RU" b="1" dirty="0">
              <a:solidFill>
                <a:schemeClr val="accent3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hlinkClick r:id="rId7" action="ppaction://hlinksldjump"/>
          </p:cNvPr>
          <p:cNvSpPr/>
          <p:nvPr/>
        </p:nvSpPr>
        <p:spPr>
          <a:xfrm>
            <a:off x="5724128" y="3313583"/>
            <a:ext cx="3168352" cy="86409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 smtClean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 . </a:t>
            </a:r>
            <a:r>
              <a:rPr lang="ru-RU" b="1" dirty="0" smtClean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Упражнения </a:t>
            </a:r>
            <a:r>
              <a:rPr lang="ru-RU" b="1" dirty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пальцев и кистей </a:t>
            </a:r>
            <a:r>
              <a:rPr lang="ru-RU" b="1" dirty="0" smtClean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</a:t>
            </a:r>
            <a:endParaRPr lang="ru-RU" altLang="ru-RU" b="1" dirty="0">
              <a:solidFill>
                <a:schemeClr val="accent3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7" name="Picture 9" descr="C:\Users\Илона Юрьевна\Desktop\K_1_aprelya-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881" y="2953543"/>
            <a:ext cx="1029456" cy="106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Илона Юрьевна\Desktop\smeshariki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59" y="4365104"/>
            <a:ext cx="7327900" cy="2197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6333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83160"/>
            <a:ext cx="8856984" cy="56207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V. </a:t>
            </a:r>
            <a:r>
              <a:rPr lang="ru-RU" alt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ГЛАЗОДВИГАТЕЛЬНЫЕ УПРАЖНЕНИЯ</a:t>
            </a:r>
            <a:endParaRPr lang="ru-RU" alt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412776"/>
            <a:ext cx="3434302" cy="2232248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Нарисуем большой круг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осмотрим все вокруг.</a:t>
            </a:r>
          </a:p>
          <a:p>
            <a:pPr marL="0" indent="0" algn="just">
              <a:buNone/>
            </a:pP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Глазами и выдвинутым языком делать совместные движения, вращая их по кругу (из стороны в сторону).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91695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755576" y="774496"/>
            <a:ext cx="212423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6. Глазки</a:t>
            </a:r>
            <a:endParaRPr lang="ru-RU" altLang="ru-RU" sz="3600" kern="0" dirty="0"/>
          </a:p>
        </p:txBody>
      </p:sp>
      <p:pic>
        <p:nvPicPr>
          <p:cNvPr id="7172" name="Picture 4" descr="http://rcsrp.rusedu.net/gallery/1553/1218738098_psihologia_csve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751" l="2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39521"/>
            <a:ext cx="2735831" cy="27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Илона Юрьевна\Desktop\Скобелина\кинез фото\глазки нарисуем больш кр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006575"/>
            <a:ext cx="4680520" cy="5611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esktop\Рисунок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00591" y="0"/>
            <a:ext cx="743409" cy="8668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568810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83160"/>
            <a:ext cx="8856984" cy="56207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V. </a:t>
            </a:r>
            <a:r>
              <a:rPr lang="ru-RU" alt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ГЛАЗОДВИГАТЕЛЬНЫЕ УПРАЖНЕНИЯ</a:t>
            </a:r>
            <a:endParaRPr lang="ru-RU" alt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412776"/>
            <a:ext cx="3434302" cy="1924662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Чтобы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зоркими нам стать,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Нужно на глаза нажать.</a:t>
            </a:r>
          </a:p>
          <a:p>
            <a:pPr marL="0" indent="0" algn="just">
              <a:buNone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Тремя пальцами каждой руки легко нажать на верхние веко соответствующего глаза и держать 1-2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секунды.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91695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755576" y="774496"/>
            <a:ext cx="212423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7. Глазки</a:t>
            </a:r>
            <a:endParaRPr lang="ru-RU" altLang="ru-RU" sz="3600" kern="0" dirty="0"/>
          </a:p>
        </p:txBody>
      </p:sp>
      <p:pic>
        <p:nvPicPr>
          <p:cNvPr id="7170" name="Picture 2" descr="C:\Users\Илона Юрьевна\Desktop\Скобелина\кинез фото\глазки чтобы з-оркими нам стат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700" y="1278552"/>
            <a:ext cx="5057766" cy="5184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rcsrp.rusedu.net/gallery/1553/1218738098_psihologia_csve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751" l="2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37438"/>
            <a:ext cx="3093368" cy="314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g0.liveinternet.ru/images/attach/c/4/82/417/82417638_kar_8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8518659" y="0"/>
            <a:ext cx="625341" cy="642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960448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83160"/>
            <a:ext cx="8856984" cy="56207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VI. </a:t>
            </a:r>
            <a:r>
              <a:rPr lang="ru-RU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Пальчиковая гимнастика</a:t>
            </a:r>
            <a:endParaRPr lang="ru-RU" alt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235365"/>
            <a:ext cx="3168352" cy="4569899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двери висит замок —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его открыть бы смог?</a:t>
            </a:r>
          </a:p>
          <a:p>
            <a:pPr marL="0" indent="0" algn="just">
              <a:buNone/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(Быстрое соединение пальцев в замок.)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Потянули…</a:t>
            </a:r>
          </a:p>
          <a:p>
            <a:pPr marL="0" indent="0" algn="just">
              <a:buNone/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(Тянем кисти в стороны.)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Покрутили…</a:t>
            </a:r>
          </a:p>
          <a:p>
            <a:pPr marL="0" indent="0" algn="just">
              <a:buNone/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(Волнообразные движения.)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Постучали…</a:t>
            </a:r>
          </a:p>
          <a:p>
            <a:pPr marL="0" indent="0" algn="just">
              <a:buNone/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(Пальцы сцеплены в замок, дети стучат ладонями.)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открыли!</a:t>
            </a:r>
          </a:p>
          <a:p>
            <a:pPr marL="0" indent="0" algn="just">
              <a:buNone/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(Пальцы расцепились.)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91695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755576" y="774496"/>
            <a:ext cx="212423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1. Замок</a:t>
            </a:r>
            <a:endParaRPr lang="ru-RU" altLang="ru-RU" sz="3600" kern="0" dirty="0"/>
          </a:p>
        </p:txBody>
      </p:sp>
      <p:pic>
        <p:nvPicPr>
          <p:cNvPr id="11266" name="Picture 2" descr="C:\Users\Илона Юрьевна\Desktop\Скобелина\кинез фото\зам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22" y="1018484"/>
            <a:ext cx="4648718" cy="5372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all4design.ru/uploads/images/Furniture/preview/Furniture_31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7667" l="667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626" y="5774936"/>
            <a:ext cx="1494166" cy="94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8153484" y="0"/>
            <a:ext cx="883012" cy="4044826"/>
            <a:chOff x="8286776" y="0"/>
            <a:chExt cx="883012" cy="4044826"/>
          </a:xfrm>
        </p:grpSpPr>
        <p:pic>
          <p:nvPicPr>
            <p:cNvPr id="11" name="Picture 2" descr="http://dk-met.wmsite.ru/_mod_files/ce_images/igra/0_a0e95_af6e9a2c_xl.pn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8476683" y="0"/>
              <a:ext cx="667317" cy="813246"/>
            </a:xfrm>
            <a:prstGeom prst="rect">
              <a:avLst/>
            </a:prstGeom>
            <a:noFill/>
          </p:spPr>
        </p:pic>
        <p:pic>
          <p:nvPicPr>
            <p:cNvPr id="13" name="Picture 6" descr="http://img-fotki.yandex.ru/get/4612/119528728.cb4/0_a0e71_e8c1f8cc_XL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8383994" y="1697792"/>
              <a:ext cx="785794" cy="785794"/>
            </a:xfrm>
            <a:prstGeom prst="rect">
              <a:avLst/>
            </a:prstGeom>
            <a:noFill/>
          </p:spPr>
        </p:pic>
        <p:pic>
          <p:nvPicPr>
            <p:cNvPr id="12" name="Picture 3" descr="C:\Users\user\Desktop\Рисунок1.pn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383994" y="2544652"/>
              <a:ext cx="743409" cy="866873"/>
            </a:xfrm>
            <a:prstGeom prst="rect">
              <a:avLst/>
            </a:prstGeom>
            <a:noFill/>
          </p:spPr>
        </p:pic>
        <p:pic>
          <p:nvPicPr>
            <p:cNvPr id="14" name="Picture 2" descr="http://img0.liveinternet.ru/images/attach/c/4/82/417/82417638_kar_8.pn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8502062" y="3401884"/>
              <a:ext cx="625341" cy="642942"/>
            </a:xfrm>
            <a:prstGeom prst="rect">
              <a:avLst/>
            </a:prstGeom>
            <a:noFill/>
          </p:spPr>
        </p:pic>
        <p:pic>
          <p:nvPicPr>
            <p:cNvPr id="15" name="Picture 6" descr="http://img0.liveinternet.ru/images/attach/c/4/82/417/82417670_n_6.pn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 cstate="screen"/>
            <a:srcRect/>
            <a:stretch>
              <a:fillRect/>
            </a:stretch>
          </p:blipFill>
          <p:spPr bwMode="auto">
            <a:xfrm>
              <a:off x="8286776" y="797859"/>
              <a:ext cx="857224" cy="85722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62253778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215593"/>
            <a:ext cx="6048672" cy="56207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VI. </a:t>
            </a:r>
            <a:r>
              <a:rPr lang="ru-RU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Пальчиковая гимнастика</a:t>
            </a:r>
            <a:endParaRPr lang="ru-RU" alt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09981" y="1340768"/>
            <a:ext cx="4320480" cy="3649124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Вот помощники мои,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их хочешь поверни.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Раз, два, три, четыре, пять.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сидится им опять.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Постучали, повертели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работать захотели.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Поработали немного,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дадим им отдохнуть.</a:t>
            </a:r>
          </a:p>
          <a:p>
            <a:pPr marL="0" indent="0" algn="just">
              <a:buNone/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(Выполнять движения пальцами в соответствии с содержанием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стихотворения).</a:t>
            </a: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91695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220072" y="836712"/>
            <a:ext cx="255628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2. Помощники</a:t>
            </a:r>
            <a:endParaRPr lang="ru-RU" altLang="ru-RU" sz="3600" kern="0" dirty="0"/>
          </a:p>
        </p:txBody>
      </p:sp>
      <p:pic>
        <p:nvPicPr>
          <p:cNvPr id="12290" name="Picture 2" descr="C:\Users\Илона Юрьевна\Desktop\Скобелина\кинез фото\помощни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47108"/>
            <a:ext cx="3888432" cy="5701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Илона Юрьевна\Desktop\Childrens-smiling-colorful-hands-raised-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331" y="5085184"/>
            <a:ext cx="4403781" cy="1494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8153484" y="0"/>
            <a:ext cx="883012" cy="4044826"/>
            <a:chOff x="8286776" y="0"/>
            <a:chExt cx="883012" cy="4044826"/>
          </a:xfrm>
        </p:grpSpPr>
        <p:pic>
          <p:nvPicPr>
            <p:cNvPr id="11" name="Picture 2" descr="http://dk-met.wmsite.ru/_mod_files/ce_images/igra/0_a0e95_af6e9a2c_xl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8476683" y="0"/>
              <a:ext cx="667317" cy="813246"/>
            </a:xfrm>
            <a:prstGeom prst="rect">
              <a:avLst/>
            </a:prstGeom>
            <a:noFill/>
          </p:spPr>
        </p:pic>
        <p:pic>
          <p:nvPicPr>
            <p:cNvPr id="12" name="Picture 6" descr="http://img-fotki.yandex.ru/get/4612/119528728.cb4/0_a0e71_e8c1f8cc_XL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8383994" y="1697792"/>
              <a:ext cx="785794" cy="785794"/>
            </a:xfrm>
            <a:prstGeom prst="rect">
              <a:avLst/>
            </a:prstGeom>
            <a:noFill/>
          </p:spPr>
        </p:pic>
        <p:pic>
          <p:nvPicPr>
            <p:cNvPr id="13" name="Picture 3" descr="C:\Users\user\Desktop\Рисунок1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383994" y="2544652"/>
              <a:ext cx="743409" cy="866873"/>
            </a:xfrm>
            <a:prstGeom prst="rect">
              <a:avLst/>
            </a:prstGeom>
            <a:noFill/>
          </p:spPr>
        </p:pic>
        <p:pic>
          <p:nvPicPr>
            <p:cNvPr id="14" name="Picture 2" descr="http://img0.liveinternet.ru/images/attach/c/4/82/417/82417638_kar_8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8502062" y="3401884"/>
              <a:ext cx="625341" cy="642942"/>
            </a:xfrm>
            <a:prstGeom prst="rect">
              <a:avLst/>
            </a:prstGeom>
            <a:noFill/>
          </p:spPr>
        </p:pic>
        <p:pic>
          <p:nvPicPr>
            <p:cNvPr id="15" name="Picture 6" descr="http://img0.liveinternet.ru/images/attach/c/4/82/417/82417670_n_6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8286776" y="797859"/>
              <a:ext cx="857224" cy="85722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18731746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83160"/>
            <a:ext cx="6048672" cy="56207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VI. </a:t>
            </a:r>
            <a:r>
              <a:rPr lang="ru-RU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Пальчиковая гимнастика</a:t>
            </a:r>
            <a:endParaRPr lang="ru-RU" alt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268760"/>
            <a:ext cx="4680520" cy="3649124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Два больших пальца спорят:</a:t>
            </a:r>
          </a:p>
          <a:p>
            <a:pPr marL="0" indent="0" algn="just">
              <a:buNone/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(Дети сжимают руки в кулаки, сближают их и помещают перед грудью.)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главней из них двоих?</a:t>
            </a:r>
          </a:p>
          <a:p>
            <a:pPr marL="0" indent="0" algn="just">
              <a:buNone/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(Вытягивают вверх большие пальцы и начинают их сгибать и разгибать.)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дадим случиться ссоре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помирим тут же их.</a:t>
            </a:r>
          </a:p>
          <a:p>
            <a:pPr marL="0" indent="0" algn="just">
              <a:buNone/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(Сцепляют большие пальцы друг с другом.)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91695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547664" y="764704"/>
            <a:ext cx="255628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3. Помиримся</a:t>
            </a:r>
            <a:endParaRPr lang="ru-RU" altLang="ru-RU" sz="3600" kern="0" dirty="0"/>
          </a:p>
        </p:txBody>
      </p:sp>
      <p:pic>
        <p:nvPicPr>
          <p:cNvPr id="14338" name="Picture 2" descr="C:\Users\Илона Юрьевна\Desktop\Скобелина\кинез фото\помиримс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72406"/>
            <a:ext cx="3235000" cy="55850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im2-tub-ru.yandex.net/i?id=55c62d866def162424bb868b43f6e672&amp;n=33&amp;h=215&amp;w=2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91386"/>
            <a:ext cx="3672408" cy="2047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8153484" y="0"/>
            <a:ext cx="883012" cy="4044826"/>
            <a:chOff x="8286776" y="0"/>
            <a:chExt cx="883012" cy="4044826"/>
          </a:xfrm>
        </p:grpSpPr>
        <p:pic>
          <p:nvPicPr>
            <p:cNvPr id="12" name="Picture 2" descr="http://dk-met.wmsite.ru/_mod_files/ce_images/igra/0_a0e95_af6e9a2c_xl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8476683" y="0"/>
              <a:ext cx="667317" cy="813246"/>
            </a:xfrm>
            <a:prstGeom prst="rect">
              <a:avLst/>
            </a:prstGeom>
            <a:noFill/>
          </p:spPr>
        </p:pic>
        <p:pic>
          <p:nvPicPr>
            <p:cNvPr id="13" name="Picture 6" descr="http://img-fotki.yandex.ru/get/4612/119528728.cb4/0_a0e71_e8c1f8cc_XL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8383994" y="1697792"/>
              <a:ext cx="785794" cy="785794"/>
            </a:xfrm>
            <a:prstGeom prst="rect">
              <a:avLst/>
            </a:prstGeom>
            <a:noFill/>
          </p:spPr>
        </p:pic>
        <p:pic>
          <p:nvPicPr>
            <p:cNvPr id="14" name="Picture 3" descr="C:\Users\user\Desktop\Рисунок1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383994" y="2544652"/>
              <a:ext cx="743409" cy="866873"/>
            </a:xfrm>
            <a:prstGeom prst="rect">
              <a:avLst/>
            </a:prstGeom>
            <a:noFill/>
          </p:spPr>
        </p:pic>
        <p:pic>
          <p:nvPicPr>
            <p:cNvPr id="15" name="Picture 2" descr="http://img0.liveinternet.ru/images/attach/c/4/82/417/82417638_kar_8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8502062" y="3401884"/>
              <a:ext cx="625341" cy="642942"/>
            </a:xfrm>
            <a:prstGeom prst="rect">
              <a:avLst/>
            </a:prstGeom>
            <a:noFill/>
          </p:spPr>
        </p:pic>
        <p:pic>
          <p:nvPicPr>
            <p:cNvPr id="16" name="Picture 6" descr="http://img0.liveinternet.ru/images/attach/c/4/82/417/82417670_n_6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8286776" y="797859"/>
              <a:ext cx="857224" cy="85722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01309750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613785"/>
            <a:ext cx="55467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МОЛОДЦЫ!</a:t>
            </a:r>
            <a:endParaRPr lang="ru-RU" sz="7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Picture 2" descr="http://cdn.tips-board.ru/images/kak_slepit_smesharikov_iz_plastilina_urok_lepki_dlya_samih_malenki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1188"/>
            <a:ext cx="8784976" cy="54357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>
            <a:hlinkClick r:id="rId3" action="ppaction://hlinksldjump"/>
          </p:cNvPr>
          <p:cNvSpPr/>
          <p:nvPr/>
        </p:nvSpPr>
        <p:spPr>
          <a:xfrm>
            <a:off x="6948264" y="5805264"/>
            <a:ext cx="2016224" cy="8640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Вернуться к комплексам «</a:t>
            </a:r>
            <a:r>
              <a:rPr lang="ru-RU" dirty="0" err="1" smtClean="0"/>
              <a:t>Смешариков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7509" y="2805608"/>
            <a:ext cx="85689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БЛАГОДАРЮ ЗА ВНИМАНИЕ!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66579" y="4581128"/>
            <a:ext cx="4102323" cy="170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ru-RU" altLang="ru-RU" sz="2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Подготовила:</a:t>
            </a:r>
          </a:p>
          <a:p>
            <a:pPr algn="r"/>
            <a:r>
              <a:rPr lang="ru-RU" altLang="ru-RU" sz="2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Скобелина Татьяна Степановна </a:t>
            </a:r>
          </a:p>
          <a:p>
            <a:pPr algn="r"/>
            <a:r>
              <a:rPr lang="ru-RU" altLang="ru-RU" sz="2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 </a:t>
            </a:r>
          </a:p>
          <a:p>
            <a:pPr algn="r"/>
            <a:r>
              <a:rPr lang="ru-RU" altLang="ru-RU" sz="2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МБДОУ «ЦРРДС» </a:t>
            </a:r>
            <a:r>
              <a:rPr lang="ru-RU" altLang="ru-RU" sz="2000" kern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г.Усинска</a:t>
            </a:r>
            <a:endParaRPr lang="ru-RU" altLang="ru-RU" sz="20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283968" y="404664"/>
            <a:ext cx="4484934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ru-RU" altLang="ru-RU" sz="2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Фотоматериалы представлены      </a:t>
            </a:r>
          </a:p>
          <a:p>
            <a:pPr algn="r">
              <a:lnSpc>
                <a:spcPct val="150000"/>
              </a:lnSpc>
            </a:pPr>
            <a:r>
              <a:rPr lang="ru-RU" altLang="ru-RU" sz="2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разрешения детей и их родителей</a:t>
            </a:r>
            <a:endParaRPr lang="ru-RU" altLang="ru-RU" sz="20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7524" y="143414"/>
            <a:ext cx="85689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Использованные источники: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9" name="Picture 2" descr="http://www.funlib.ru/cimg/2014/102114/06186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740737"/>
            <a:ext cx="487350" cy="596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mbdou-18.ucoz.ru/22b43390431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93" y="1484784"/>
            <a:ext cx="1224136" cy="51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Илона Юрьевна\Desktop\1347970627_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2110856"/>
            <a:ext cx="646475" cy="66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Илона Юрьевна\Desktop\smesharik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61" y="2863835"/>
            <a:ext cx="1130061" cy="3388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C:\Users\Илона Юрьевна\Desktop\K_1_aprelya-2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3286248"/>
            <a:ext cx="514728" cy="53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3998" y="728189"/>
            <a:ext cx="79224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https://yandex.ru/images/search?text=%</a:t>
            </a:r>
            <a:r>
              <a:rPr lang="en-US" sz="800" dirty="0" smtClean="0"/>
              <a:t>D0%BA%D0%B8%D0%BD%D0%B5%D0%B7%D0%B8%D0%BE%D0%BB%D0%BE%D0%B3%D0%B8%D1%8F%20%D0%B2%20%D0%B4%D0%B5%D1%82%D1%81%D0%BA%D0%BE%D0%BC%20%D1%81%D0%B0%D0%B4%D1%83%20%D0%BC%D0%BE%D0%B7%D0%B3&amp;img_url=http%3A%2F%2F2.bp.blogspot.com%2F-A9OyBN7hZ5M%2FUlFvM1-p2oI%2FAAAAAAAABU8%2FOh3YUH7MQ54%2Fs1600%2F0_6fc40_39e5c9cb_XL.jpeg&amp;pos=26&amp;rpt=simage</a:t>
            </a:r>
            <a:endParaRPr lang="ru-RU" sz="8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7" y="2110856"/>
            <a:ext cx="78128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yandex.ru/images/search?text=%D0%B4%D0%B5%D1%82%D0%B8%20%D0%B2%20%D0%B4%D0%B5%D1%82%D1%81%D0%BA%D0%BE%D0%BC%20%D1%81%D0%B0%D0%B4%D1%83%20%D0%BA%D0%B0%D1%80%D1%82%D0%B8%D0%BD%D0%BA%D0%B8%20%D1%80%D0%B8%D1%81%D0%BE%D0%B2%D0%B0%D0%BD%D0%BD%D1%8B%D0%B5%20%D0%B2%D0%B5%D0%BA%D1%82%D0%BE%D1%80&amp;img_url=http%3A%2F%2Fdyatkovo-solnyshko.ru%2Fmai%2Frebjata.gif&amp;pos=16&amp;rpt=simage</a:t>
            </a:r>
            <a:endParaRPr lang="ru-RU" sz="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547666" y="1418701"/>
            <a:ext cx="73088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yandex.ru/images/search?text=%D0%B4%D0%B5%D1%82%D0%B8%20%D0%B2%20%D0%B4%D0%B5%D1%82%D1%81%D0%BA%D0%BE%D0%BC%20%D1%81%D0%B0%D0%B4%D1%83%20%D0%BA%D0%B0%D1%80%D1%82%D0%B8%D0%BD%D0%BA%D0%B8%20%D1%80%D0%B8%D1%81%D0%BE%D0%B2%D0%B0%D0%BD%D0%BD%D1%8B%D0%B5%20%D0%B2%D0%B5%D0%BA%D1%82%D0%BE%D1%80&amp;img_url=http%3A%2F%2Fdeti.struktura-rosta.com%2Fattachments%2FImage%2F2_1.png&amp;pos=4&amp;rpt=simage</a:t>
            </a:r>
            <a:endParaRPr lang="ru-RU" sz="8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619672" y="2854406"/>
            <a:ext cx="72368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https://yandex.ru/images/search?p=1&amp;text=%D1%81%D0%BC%D0%B5%D1%88%D0%B0%D1%80%D0%B8%D0%BA%D0%B8&amp;img_url=http%3A%2F%2Fstat8.blog.ru%2Flr%2F0c07d198618418d5384b3402b1d586b8&amp;pos=55&amp;rpt=simage&amp;_=1455941744315</a:t>
            </a:r>
            <a:endParaRPr lang="ru-RU" sz="8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043606" y="3320519"/>
            <a:ext cx="78128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https://yandex.ru/images/search?text=%D1%81%D0%BE%D0%BB%D0%BD%D1%8B%D1%88%D0%BA%D0%BE&amp;img_url=http%3A%2F%2Fclp.pskov.ru%2Fdownloads%2F2015%2F05%2FAFggNL3Aaj8.jpg&amp;pos=3&amp;rpt=simage</a:t>
            </a:r>
            <a:endParaRPr lang="ru-RU" sz="800" dirty="0"/>
          </a:p>
        </p:txBody>
      </p:sp>
      <p:pic>
        <p:nvPicPr>
          <p:cNvPr id="17" name="Picture 6" descr="http://uchebilka.ru/pars_docs/refs/188/187647/187647_html_2ec5a0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3861049"/>
            <a:ext cx="323237" cy="4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http://www.clipartbest.com/cliparts/dTr/orp/dTrorpBb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53" y="4443668"/>
            <a:ext cx="238162" cy="43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http://cs314125.vk.me/v314125360/5971/G2L3WgRitbQ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50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22" y="5030663"/>
            <a:ext cx="388833" cy="46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http://images.easyfreeclipart.com/4/pretty-doll-clipart-best-4353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27" y="5579950"/>
            <a:ext cx="309788" cy="40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www.societas-montis-solis.org/e/5_3/5_3_sider/5_3_pics/CANDLE2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71" y="6102833"/>
            <a:ext cx="229327" cy="49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774873" y="3920445"/>
            <a:ext cx="80815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https://yandex.ru/images/search?text=%D1%81%D0%BD%D0%B5%D0%B3%D0%BE%D0%B2%D0%B8%D0%BA%20%D0%B2%D0%B5%D0%BA%D1%82%D0%BE%D1%80&amp;img_url=http%3A%2F%2Fimg-fotki.yandex.ru%2Fget%2F4525%2F47407354.398%2F0_a881b_f3f63416_S.png&amp;pos=6&amp;rpt=simage</a:t>
            </a:r>
            <a:endParaRPr lang="ru-RU" sz="8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802252" y="4445888"/>
            <a:ext cx="80542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https://yandex.ru/images/search?text=%D0%B4%D0%B5%D1%80%D0%B5%D0%B2%D0%BE+%D0%BA%D0%B0%D1%80%D1%82%D0%B8%D0%BD%D0%BA%D0%B0+%D0%B4%D0%BB%D1%8F+%D0%B4%D0%B5%D1%82%D0%B5%D0%B9+%D0%B2%D0%B5%D0%BA%D1%82%D0%BE%D1%80</a:t>
            </a:r>
            <a:endParaRPr lang="ru-RU" sz="8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802256" y="5030663"/>
            <a:ext cx="8054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yandex.ru/images/search?text=%D1%81%D0%BE%D0%BB%D0%B4%D0%B0%D1%82%20%D0%BA%D0%B0%D1%80%D1%82%D0%B8%D0%BD%D0%BA%D0%B0%20%D0%B4%D0%BB%D1%8F%20%D0%B4%D0%B5%D1%82%D0%B5%D0%B9%20%D0%B2%D0%B5%D0%BA%D1%82%D0%BE%D1%80&amp;img_url=http%3A%2F%2Fvideo-muzika.ru%2Fuploads%2Fimages%2Fnovini_24_muzika_telekanalu_novin_24_dramatic.jpg&amp;pos=2&amp;rpt=simage</a:t>
            </a:r>
            <a:endParaRPr lang="ru-RU" sz="8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89757" y="5579950"/>
            <a:ext cx="8054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yandex.ru/images/search?text=%D0%BA%D1%83%D0%BA%D0%BB%D0%B0%20%D0%BA%D0%B0%D1%80%D1%82%D0%B8%D0%BD%D0%BA%D0%B0%20%D0%B4%D0%BB%D1%8F%20%D0%B4%D0%B5%D1%82%D0%B5%D0%B9%20%D0%B2%D0%B5%D0%BA%D1%82%D0%BE%D1%80&amp;img_url=http%3A%2F%2Fimages.clipartpanda.com%2Fdoll-clipart-Doll.png&amp;pos=3&amp;rpt=simage</a:t>
            </a:r>
            <a:endParaRPr lang="ru-RU" sz="8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802255" y="6102833"/>
            <a:ext cx="8041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yandex.ru/images/search?p=1&amp;text=%D1%81%D0%B2%D0%B5%D1%87%D0%B0%20%D0%B2%20%D0%BF%D0%BE%D0%B4%D1%81%D0%B2%D0%B5%D1%87%D0%BD%D0%B8%D0%BA%D0%B5%20%D0%BA%D0%B0%D1%80%D1%82%D0%B8%D0%BD%D0%BA%D0%B0%20%D0%B4%D0%BB%D1%8F%20%D0%B4%D0%B5%D1%82%D0%B5%D0%B9%20%D0%B2%D0%B5%D0%BA%D1%82%D0%BE%D1%80&amp;img_url=http%3A%2F%2Fcliparts.co%2Fcliparts%2Fpi7%2FKR9%2Fpi7KR9p4T.gif&amp;pos=35&amp;rpt=simage&amp;_=1455942485165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27778242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7524" y="143414"/>
            <a:ext cx="85689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Использованные источники: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1" name="Picture 5" descr="http://cliparts.co/cliparts/kcM/n47/kcMn47Xcj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40" r="989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2" y="1751390"/>
            <a:ext cx="334530" cy="40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http://all4design.ru/uploads/images/Furniture/preview/Furniture_10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67" b="99667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22" y="1314099"/>
            <a:ext cx="319290" cy="31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http://images.clipartpanda.com/dolphin-clipart-dolphin_enrique_meza_c_0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49547" flipV="1">
            <a:off x="220717" y="834651"/>
            <a:ext cx="447300" cy="28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Илона Юрьевна\Desktop\IntR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0" b="100000" l="0" r="983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2524253"/>
            <a:ext cx="655046" cy="46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://zabawkiniebanalne.home.pl/environment/cache/images/0_0_productGfx_caf6c6481f630865bb0d3d7a0ba86b8d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8222" l="556" r="99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22" y="3053235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Илона Юрьевна\Desktop\1295413504_parovoz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18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56" y="3654695"/>
            <a:ext cx="594984" cy="24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://cdn2.hubspot.net/hub/148193/file-854888208-png/images/android-150996_1280.png?t=144894705752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22" y="4085494"/>
            <a:ext cx="382137" cy="35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Илона Юрьевна\Desktop\55ebb87ae015e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42" y="4624340"/>
            <a:ext cx="360040" cy="401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72004" y="4127297"/>
            <a:ext cx="8084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https://yandex.ru/images/search?text=%D1%80%D0%BE%D0%B1%D0%BE%D1%82+%D0%BA%D0%B0%D1%80%D1%82%D0%B8%D0%BD%D0%BA%D0%B0+%D0%B4%D0%BB%D1%8F+%D0%B4%D0%B5%D1%82%D0%B5%D0%B9+%D0%B2%D0%B5%D0%BA%D1%82%D0%BE%D1%80</a:t>
            </a:r>
            <a:endParaRPr lang="ru-RU" sz="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07300" y="1721256"/>
            <a:ext cx="80491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yandex.ru/images/search?p=1&amp;text=%D1%8F%D0%B1%D0%BB%D0%BE%D0%BD%D1%8F%20%D0%BA%D0%B0%D1%80%D1%82%D0%B8%D0%BD%D0%BA%D0%B0%20%D0%B4%D0%BB%D1%8F%20%D0%B4%D0%B5%D1%82%D0%B5%D0%B9%20%D0%B2%D0%B5%D0%BA%D1%82%D0%BE%D1%80&amp;img_url=http%3A%2F%2Fcliparts.co%2Fcliparts%2FkcM%2Fn47%2FkcMn47Xcj.jpg&amp;pos=45&amp;rpt=simage&amp;_=1455942945150</a:t>
            </a:r>
            <a:endParaRPr lang="ru-RU" sz="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07301" y="1216582"/>
            <a:ext cx="8022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yandex.ru/images/search?text=%D0%BA%D0%BE%D1%80%D0%B7%D0%B8%D0%BD%D0%BA%D0%B0%20%D0%BA%D0%B0%D1%80%D1%82%D0%B8%D0%BD%D0%BA%D0%B0%20%D0%B4%D0%BB%D1%8F%20%D0%B4%D0%B5%D1%82%D0%B5%D0%B9%20%D0%B2%D0%B5%D0%BA%D1%82%D0%BE%D1%80&amp;img_url=http%3A%2F%2Fall4design.ru%2Fuploads%2Fimages%2FFurniture%2Fpreview%2FFurniture_1035.jpg&amp;pos=19&amp;rpt=simage</a:t>
            </a:r>
            <a:endParaRPr lang="ru-RU" sz="8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799736" y="783171"/>
            <a:ext cx="80300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yandex.ru/images/search?text=%D0%B4%D0%B5%D0%BB%D1%8C%D1%84%D0%B8%D0%BD%20%D0%BA%D0%B0%D1%80%D1%82%D0%B8%D0%BD%D0%BA%D0%B0%20%D0%B4%D0%BB%D1%8F%20%D0%B4%D0%B5%D1%82%D0%B5%D0%B9%20%D0%B2%D0%B5%D0%BA%D1%82%D0%BE%D1%80&amp;img_url=https%3A%2F%2Fopenclipart.org%2Fimage%2F2400px%2Fsvg_to_png%2F155611%2Fdolp.png&amp;pos=5&amp;rpt=simage</a:t>
            </a:r>
            <a:endParaRPr lang="ru-RU" sz="8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880955" y="3535509"/>
            <a:ext cx="79139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yandex.ru/images/search?p=1&amp;text=%D0%BF%D0%B0%D1%80%D0%BE%D0%B2%D0%BE%D0%B7%D0%B8%D0%BA%20%D1%80%D0%B8%D1%81%D0%BE%D0%B2%D0%B0%D0%BD%D0%BD%D1%8B%D0%B5%20%D0%BA%D0%B0%D1%80%D1%82%D0%B8%D0%BD%D0%BA%D0%B8%20%D0%B4%D0%BB%D1%8F%20%D0%B4%D0%B5%D1%82%D0%B5%D0%B9%20%D0%B2%D0%B5%D0%BA%D1%82%D0%BE%D1%80&amp;img_url=http%3A%2F%2Flit-yaz.ru%2Fpars_docs%2Frefs%2F63%2F62852%2F62852_html_31a5eef8.jpg&amp;pos=46&amp;rpt=simage&amp;_=1455943243029</a:t>
            </a:r>
            <a:endParaRPr lang="ru-RU" sz="8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803505" y="2464268"/>
            <a:ext cx="80263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yandex.ru/images/search?text=%D0%B1%D1%80%D0%B0%D0%B2%D1%8B%D0%B9%20%D1%81%D0%BE%D0%BB%D0%B4%D0%B0%D1%82%20%D0%BC%D0%B0%D1%80%D1%88%D0%B8%D1%80%D1%83%D0%B5%D1%82%20%20%D1%80%D0%B8%D1%81%D0%BE%D0%B2%D0%B0%D0%BD%D0%BD%D1%8B%D0%B5%20%D0%BA%D0%B0%D1%80%D1%82%D0%B8%D0%BD%D0%BA%D0%B8%20%D0%B4%D0%BB%D1%8F%20%D0%B4%D0%B5%D1%82%D0%B5%D0%B9%20%D0%B2%D0%B5%D0%BA%D1%82%D0%BE%D1%80&amp;img_url=http%3A%2F%2Fuploads.ru%2Ft%2FS%2FU%2Ft%2FSUtrV.jpg&amp;pos=7&amp;rpt=simage</a:t>
            </a:r>
            <a:endParaRPr lang="ru-RU" sz="8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794055" y="3053235"/>
            <a:ext cx="8055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https://yandex.ru/images/search?text=%D0%BC%D0%B5%D0%BB%D1%8C%D0%BD%D0%B8%D1%86%D0%B0+%D0%B4%D0%BB%D1%8F+%D0%B4%D0%B5%D1%82%D0%B5%D0%B9+%D0%BA%D0%B0%D1%80%D1%82%D0%B8%D0%BD%D0%BA%D0%B8+%D1%80%D0%B8%D1%81%D0%BE%D0%B2%D0%B0%D0%BD%D0%BD%D1%8B%D0%B5</a:t>
            </a:r>
            <a:endParaRPr lang="ru-RU" sz="800" dirty="0"/>
          </a:p>
        </p:txBody>
      </p:sp>
      <p:pic>
        <p:nvPicPr>
          <p:cNvPr id="36" name="Picture 4" descr="http://www.clipart.net.ua/images/clip6729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" b="96625" l="2500" r="97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3" y="5085184"/>
            <a:ext cx="448896" cy="48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http://www.clipartbest.com/cliparts/dTr/orp/dTrorpBbc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69" y="5569341"/>
            <a:ext cx="382751" cy="37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716770" y="5084018"/>
            <a:ext cx="81397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yandex.ru/images/search?text=%D1%8F%D0%B9%D1%86%D0%BE%20%D0%B4%D0%BB%D1%8F%20%D0%B4%D0%B5%D1%82%D0%B5%D0%B9%20%D0%BA%D0%B0%D1%80%D1%82%D0%B8%D0%BD%D0%BA%D0%B8%20%D1%80%D0%B8%D1%81%D0%BE%D0%B2%D0%B0%D0%BD%D0%BD%D1%8B%D0%B5&amp;img_url=http%3A%2F%2Fi474.ru%2Fimg%2Frssnews%2F182310be.jpg&amp;pos=0&amp;rpt=simage</a:t>
            </a:r>
            <a:endParaRPr lang="ru-RU" sz="800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709223" y="5605804"/>
            <a:ext cx="81472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yandex.ru/images/search?text=%D0%B4%D0%B5%D1%80%D0%B5%D0%B2%D0%BE%20%D0%B4%D0%BB%D1%8F%20%D0%B4%D0%B5%D1%82%D0%B5%D0%B9%20%D0%BA%D0%B0%D1%80%D1%82%D0%B8%D0%BD%D0%BA%D0%B8%20%D1%80%D0%B8%D1%81%D0%BE%D0%B2%D0%B0%D0%BD%D0%BD%D1%8B%D0%B5%20%D0%B2%D0%B5%D0%BA%D1%82%D0%BE%D1%80&amp;img_url=http%3A%2F%2Fmedia.indiedb.com%2Fimages%2Fdownloads%2F1%2F56%2F55302%2FLogo.png&amp;pos=8&amp;rpt=simage</a:t>
            </a:r>
            <a:endParaRPr lang="ru-RU" sz="8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823839" y="4563787"/>
            <a:ext cx="79710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yandex.ru/images/search?p=2&amp;text=%D0%B4%D0%BE%D1%88%D0%BA%D0%BE%D0%BB%D1%8C%D0%BD%D0%B8%D0%BA%D0%B8%20%D1%83%D0%BF%D1%80%D0%B0%D0%B6%D0%BD%D0%B5%D0%BD%D0%B8%D1%8F%20%D0%B4%D0%BB%D1%8F%20%D1%82%D0%B5%D0%BB%D0%B0&amp;img_url=http%3A%2F%2Fsamopoznanie.kz%2Favatars%2Fobjects%2F3-93439_1_6.jpg%3F1432919639&amp;pos=82&amp;rpt=simage&amp;_=1455944398796</a:t>
            </a:r>
            <a:endParaRPr lang="ru-RU" sz="800" dirty="0"/>
          </a:p>
        </p:txBody>
      </p:sp>
      <p:pic>
        <p:nvPicPr>
          <p:cNvPr id="42" name="Picture 2" descr="http://www.xn--noktalarbirletirelim-pbd13h.com/data/images/Mutlu-bulut_4f748aed52ea9-thumb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11" y="6294511"/>
            <a:ext cx="454671" cy="30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рямоугольник 42"/>
          <p:cNvSpPr/>
          <p:nvPr/>
        </p:nvSpPr>
        <p:spPr>
          <a:xfrm>
            <a:off x="767389" y="6168089"/>
            <a:ext cx="80624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yandex.ru/images/search?text=%D0%BE%D0%B1%D0%BB%D0%B0%D1%87%D0%BA%D0%BE%20%D1%83%D0%BB%D1%8B%D0%B1%D0%B0%D0%B5%D1%82%D1%81%D1%8F%20%20%D0%BA%D0%B0%D1%80%D1%82%D0%B8%D0%BD%D0%BA%D0%B8%20%D0%B2%D0%B5%D0%BA%D1%82%D0%BE%D1%80&amp;img_url=http%3A%2F%2Fwww.spojovacky.com%2Fdata%2Fimages%2F%25C5%25A0%25C5%25A5astn%25C3%25BD-mrak_4f748aed52ea9-thumb.jpg&amp;pos=2&amp;rpt=simage</a:t>
            </a:r>
            <a:endParaRPr lang="ru-RU" sz="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5774" y="2110451"/>
            <a:ext cx="796908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/>
              <a:t>https://yandex.ru/images/search?text=%D1%82%D1%80%D1%83%D0%B1%D0%B0%20%D0%BA%D0%B0%D1%80%D1%82%D0%B8%D0%BD%D0%BA%D0%B8%20%D1%80%D0%B8%D1%81%D0%BE%D0%B2%D0%B0%D0%BD%D0%BD%D1%8B%D0%B5%20%D0%B2%D0%B5%D0%BA%D1%82%D0%BE%D1%80%20&amp;img_url=http%3A%2F%2Fwww.cliparthut.com%2Fclip-arts%2F630%2Ftrumpet-clip-art-630667.png&amp;pos=3&amp;rpt=simage</a:t>
            </a:r>
            <a:endParaRPr lang="ru-RU" sz="700" dirty="0"/>
          </a:p>
        </p:txBody>
      </p:sp>
      <p:pic>
        <p:nvPicPr>
          <p:cNvPr id="1026" name="Picture 2" descr="C:\Users\Илона Юрьевна\Desktop\Music_812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32" y="2226794"/>
            <a:ext cx="297459" cy="29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47481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7524" y="143414"/>
            <a:ext cx="85689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Использованные источники: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4" name="Picture 4" descr="http://pandia.ru/text/78/597/images/image015_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836712"/>
            <a:ext cx="399187" cy="428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ttp://rcsrp.rusedu.net/gallery/1553/1218738098_psihologia_csve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751" l="2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79" y="2152881"/>
            <a:ext cx="288032" cy="29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all4design.ru/uploads/images/Furniture/preview/Furniture_3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" b="97667" l="667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65" y="2755661"/>
            <a:ext cx="504108" cy="3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Илона Юрьевна\Desktop\Childrens-smiling-colorful-hands-raised-up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75" y="3279290"/>
            <a:ext cx="636682" cy="216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https://im2-tub-ru.yandex.net/i?id=55c62d866def162424bb868b43f6e672&amp;n=33&amp;h=215&amp;w=29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40" y="3839682"/>
            <a:ext cx="648072" cy="3613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62522" y="3143484"/>
            <a:ext cx="7893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yandex.ru/images/search?text=%D0%BB%D0%B0%D0%B4%D0%BE%D1%88%D0%BA%D0%B8%20%D1%83%D0%BB%D1%8B%D0%B1%D0%B0%D1%8E%D1%82%D1%81%D1%8F%20%D1%84%D0%BE%D1%82%D0%BE%20%D0%BA%D0%B0%D1%80%D1%82%D0%B8%D0%BD%D0%BA%D0%B8%20%D0%B4%D0%BB%D1%8F%20%D0%B4%D0%B5%D1%82%D0%B5%D0%B9&amp;img_url=http%3A%2F%2Fwww.society-now.ru%2F_data%2Fwr_item_news%2Ff%2F15%2Ff15ff16daf989e3369832e5d71a349f4.jpg&amp;pos=2&amp;rpt=simage</a:t>
            </a:r>
            <a:endParaRPr lang="ru-RU" sz="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514458"/>
            <a:ext cx="78848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yandex.ru/images/search?text=%D1%81%D0%BB%D0%BE%D0%BD%20%D0%BA%D0%B0%D1%80%D1%82%D0%B8%D0%BD%D0%BA%D0%B8%20%D1%80%D0%B8%D1%81%D0%BE%D0%B2%D0%B0%D0%BD%D0%BD%D1%8B%D0%B5%20%D0%B2%D0%B5%D0%BA%D1%82%D0%BE%D1%80&amp;img_url=http%3A%2F%2Fwww.greatvectors.com%2Ffree-vector-art%2Felephant_vector_clipart.jpg&amp;pos=6&amp;rpt=simage</a:t>
            </a:r>
            <a:endParaRPr lang="ru-RU" sz="800" dirty="0"/>
          </a:p>
        </p:txBody>
      </p:sp>
      <p:pic>
        <p:nvPicPr>
          <p:cNvPr id="12" name="Picture 2" descr="C:\Users\Илона Юрьевна\Desktop\pioA6RGET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83" b="99372" l="2029" r="973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75" y="1514458"/>
            <a:ext cx="666346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2622454"/>
            <a:ext cx="78848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yandex.ru/images/search?p=2&amp;text=%D0%B7%D0%B0%D0%BC%D0%BE%D1%87%D0%B5%D0%BA%20%D0%BA%D0%B0%D1%80%D1%82%D0%B8%D0%BD%D0%BA%D0%B8%20%D1%80%D0%B8%D1%81%D0%BE%D0%B2%D0%B0%D0%BD%D0%BD%D1%8B%D0%B5%20%D0%B2%D0%B5%D0%BA%D1%82%D0%BE%D1%80&amp;img_url=http%3A%2F%2Fall4design.ru%2Fuploads%2Fimages%2FFurniture%2Fpreview%2FFurniture_310.jpg&amp;pos=73&amp;rpt=simage&amp;_=1456137267672</a:t>
            </a:r>
            <a:endParaRPr lang="ru-RU" sz="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97148" y="1976123"/>
            <a:ext cx="7859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/>
              <a:t>https://yandex.ru/images/search?p=2&amp;text=%D0%A7%D1%82%D0%BE%D0%B1%D1%8B%20%D0%B7%D0%BE%D1%80%D0%BA%D0%BE%D1%81%D1%82%D1%8C%20%D0%BD%D0%B5%20%D1%82%D0%B5%D1%80%D1%8F%D1%82%D1%8C%2C%20%D0%9D%D1%83%D0%B6%D0%BD%D0%BE%20%D0%B3%D0%BB%D0%B0%D0%B7%D0%BA%D0%B0%D0%BC%D0%B8%20%D0%B2%D1%80%D0%B0%D1%89%D0%B0%D1%82%D1%8C.%D0%93%D0%9B%D0%90%D0%97%D0%9E%D0%94%D0%92%D0%98%D0%93%D0%90%D0%A2%D0%95%D0%9B%D0%AC%D0%9D%D0%AB%D0%95%20%D0%A3%D0%9F%D0%A0%D0%90%D0%96%D0%9D%D0%95%D0%9D%D0%98%D0%AF%20%D0%BA%D1%80%D1%83%D0%B3%20%D0%BA%D0%B0%D1%80%D1%82%D0%B8%D0%BD%D0%BA%D0%B8%20%D1%80%D0%B8%D1%81%D0%BE%D0%B2%D0%B0%D0%BD%D0%BD%D1%8B%D0%B5%20%D0%B2%D0%B5%D0%BA%D1%82%D0%BE%D1%80&amp;img_url=http%3A%2F%2Fthuisacademie.ntr.nl%2Ffileadmin%2Fdata%2Fthuisacademie%2Fimages%2FKleurencirkelVTTV.jpg&amp;pos=63&amp;rpt=simage&amp;_=1456137449307</a:t>
            </a:r>
            <a:endParaRPr lang="ru-RU" sz="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62522" y="3739481"/>
            <a:ext cx="7893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yandex.ru/images/search?text=%D0%9F%D0%B0%D0%BB%D1%8C%D1%87%D0%B8%D0%BA%D0%BE%D0%B2%D0%B0%D1%8F%20%D0%B3%D0%B8%D0%BC%D0%BD%D0%B0%D1%81%D1%82%D0%B8%D0%BA%D0%B0%20%D0%BF%D0%BE%D0%BC%D0%B8%D1%80%D0%B8%D0%BC%D1%81%D1%8F%20%D0%94%D0%B2%D0%B0%20%D0%B1%D0%BE%D0%BB%D1%8C%D1%88%D0%B8%D1%85%20%D0%BF%D0%B0%D0%BB%D1%8C%D1%86%D0%B0%20%D1%81%D0%BF%D0%BE%D1%80%D1%8F%D1%82%20%D0%BA%D0%B0%D1%80%D1%82%D0%B8%D0%BD%D0%BA%D0%B8%20%D1%80%D0%B8%D1%81%D0%BE%D0%B2%D0%B0%D0%BD%D0%BD%D1%8B%D0%B5%20%D0%B2%D0%B5%D0%BA%D1%82%D0%BE%D1%80&amp;img_url=http%3A%2F%2Flib.podelise.ru%2Ftw_files2%2Furls_563%2F2%2Fd-1834%2F1834_html_739687c5.png&amp;pos=2&amp;rpt=simage</a:t>
            </a:r>
            <a:endParaRPr lang="ru-RU" sz="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81571" y="737995"/>
            <a:ext cx="787490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" dirty="0"/>
              <a:t>https://yandex.ru/images/search?text=%D0%9C%D0%BE%D0%B6%D0%BD%D0%BE%20%D0%B2%D1%8B%D0%BF%D0%BE%D0%BB%D0%BD%D1%8F%D1%82%D1%8C%20%D1%81%D1%82%D0%BE%D1%8F%2C%20%D1%81%D0%B8%D0%B4%D1%8F%2C%20%D0%BB%D0%B5%D0%B6%D0%B0.%20%D0%A1%D0%BA%D1%80%D0%B5%D1%81%D1%82%D0%B8%D1%82%D0%B5%20%D0%BB%D0%BE%D0%B4%D1%8B%D0%B6%D0%BA%D0%B8%20%D0%BD%D0%BE%D0%B3%2C%20%D0%BA%D0%B0%D0%BA%20%D1%83%D0%B4%D0%BE%D0%B1%D0%BD%D0%BE.%20%D0%97%D0%B0%D1%82%D0%B5%D0%BC%20%D0%B2%D1%8B%D1%82%D1%8F%D0%BD%D0%B8%D1%82%D0%B5%20%D1%80%D1%83%D0%BA%D0%B8%20%D0%B2%D0%BF%D0%B5%D1%80%D0%B5%D0%B4%2C%20%D1%81%D0%BA%D1%80%D0%B5%D1%81%D1%82%D0%B8%D0%B2%20%D0%BB%D0%B0%D0%B4%D0%BE%D0%BD%D0%B8%20%D0%B4%D1%80%D1%83%D0%B3%20%D0%BA%20%D0%B4%D1%80%D1%83%D0%B3%D1%83%2C%20%D1%81%D1%86%D0%B5%D0%BF%D0%B8%D0%B2%20%D0%BF%D0%B0%D0%BB%D1%8C%D1%86%D1%8B%20%D0%B2%20%D0%B7%D0%B0%D0%BC%D0%BE%D0%BA%2C%20%D0%B2%D1%8B%D0%B2%D0%B5%D1%80%D0%BD%D1%83%D1%82%D1%8C%20%D1%80%D1%83%D0%BA%D0%B8%20%D0%B2%D0%BD%D1%83%D1%82%D1%80%D1%8C%20%D0%BD%D0%B0%20%D1%83%D1%80%D0%BE%D0%B2%D0%BD%D0%B5%20%D0%B3%D1%80%D1%83%D0%B4%D0%B8%20%D1%82%D0%B0%D0%BA%2C%20%D1%87%D1%82%D0%BE%D0%B1%D1%8B%20%D0%BB%D0%BE%D0%BA%D1%82%D0%B8%20%D0%B1%D1%8B%D0%BB%D0%B8%20%D0%BD%D0%B0%D0%BF%D1%80%D0%B0%D0%B2%D0%BB%D0%B5%D0%BD%D1%8B%20%D0%B2%D0%BD%D0%B8%D0%B7.%D0%BA%D0%B0%D1%80%D1%82%D0%B8%D0%BD%D0%BA%D0%B8%20%D1%80%D0%B8%D1%81%D0%BE%D0%B2%D0%B0%D0%BD%D0%BD%D1%8B%D0%B5%20%D0%B2%D0%B5%D0%BA%D1%82%D0%BE%D1%80&amp;img_url=http%3A%2F%2Fuch.znate.ru%2Ftw_files2%2Furls_52%2F9%2Fd-8888%2F8888_html_736665d7.jpg&amp;pos=0&amp;rpt=simage</a:t>
            </a:r>
            <a:endParaRPr lang="ru-RU" sz="500" dirty="0"/>
          </a:p>
        </p:txBody>
      </p:sp>
    </p:spTree>
    <p:extLst>
      <p:ext uri="{BB962C8B-B14F-4D97-AF65-F5344CB8AC3E}">
        <p14:creationId xmlns:p14="http://schemas.microsoft.com/office/powerpoint/2010/main" val="151440566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23528" y="575608"/>
            <a:ext cx="853475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D1E4D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Выбирая </a:t>
            </a:r>
            <a:r>
              <a:rPr lang="ru-RU" b="1" dirty="0">
                <a:solidFill>
                  <a:srgbClr val="D1E4D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определённый комплекс «</a:t>
            </a:r>
            <a:r>
              <a:rPr lang="ru-RU" b="1" dirty="0" err="1">
                <a:solidFill>
                  <a:srgbClr val="D1E4D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Смешарика</a:t>
            </a:r>
            <a:r>
              <a:rPr lang="ru-RU" b="1" dirty="0">
                <a:solidFill>
                  <a:srgbClr val="D1E4D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», </a:t>
            </a:r>
            <a:r>
              <a:rPr lang="ru-RU" b="1" dirty="0" smtClean="0">
                <a:solidFill>
                  <a:srgbClr val="D1E4D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нажмите </a:t>
            </a:r>
            <a:r>
              <a:rPr lang="ru-RU" b="1" dirty="0">
                <a:solidFill>
                  <a:srgbClr val="D1E4D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на </a:t>
            </a:r>
            <a:r>
              <a:rPr lang="ru-RU" b="1" dirty="0" smtClean="0">
                <a:solidFill>
                  <a:srgbClr val="D1E4D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картинку.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D1E4D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Следуйте </a:t>
            </a:r>
            <a:r>
              <a:rPr lang="ru-RU" b="1" dirty="0">
                <a:solidFill>
                  <a:srgbClr val="D1E4D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по слайдам, </a:t>
            </a:r>
            <a:r>
              <a:rPr lang="ru-RU" b="1" dirty="0" smtClean="0">
                <a:solidFill>
                  <a:srgbClr val="D1E4D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выполняйте упражнения, нажимая картинку в </a:t>
            </a:r>
            <a:r>
              <a:rPr lang="ru-RU" b="1" dirty="0">
                <a:solidFill>
                  <a:srgbClr val="D1E4D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правом верхнем </a:t>
            </a:r>
            <a:r>
              <a:rPr lang="ru-RU" b="1" dirty="0" smtClean="0">
                <a:solidFill>
                  <a:srgbClr val="D1E4D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углу.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D1E4D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Каждый комплекс включает 1 – 2 упражнения:</a:t>
            </a:r>
          </a:p>
          <a:p>
            <a:pPr indent="441325">
              <a:lnSpc>
                <a:spcPct val="150000"/>
              </a:lnSpc>
            </a:pPr>
            <a:r>
              <a:rPr lang="en-US" b="1" dirty="0" smtClean="0">
                <a:solidFill>
                  <a:srgbClr val="D1E4D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I . </a:t>
            </a:r>
            <a:r>
              <a:rPr lang="ru-RU" b="1" dirty="0" smtClean="0">
                <a:solidFill>
                  <a:srgbClr val="D1E4D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Растяжки, оптимизирующие тонус </a:t>
            </a:r>
          </a:p>
          <a:p>
            <a:pPr lvl="0" indent="441325">
              <a:lnSpc>
                <a:spcPct val="150000"/>
              </a:lnSpc>
            </a:pPr>
            <a:r>
              <a:rPr lang="en-US" b="1" dirty="0" smtClean="0">
                <a:solidFill>
                  <a:srgbClr val="D1E4D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II . </a:t>
            </a:r>
            <a:r>
              <a:rPr lang="ru-RU" b="1" dirty="0" smtClean="0">
                <a:solidFill>
                  <a:srgbClr val="D1E4D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Дыхательные упражнения</a:t>
            </a:r>
          </a:p>
          <a:p>
            <a:pPr indent="441325">
              <a:lnSpc>
                <a:spcPct val="150000"/>
              </a:lnSpc>
            </a:pPr>
            <a:r>
              <a:rPr lang="en-US" b="1" dirty="0" smtClean="0">
                <a:solidFill>
                  <a:srgbClr val="D1E4D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III . </a:t>
            </a:r>
            <a:r>
              <a:rPr lang="ru-RU" b="1" dirty="0" smtClean="0">
                <a:solidFill>
                  <a:srgbClr val="D1E4D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Упражнения для тела</a:t>
            </a:r>
          </a:p>
          <a:p>
            <a:pPr lvl="0" indent="441325">
              <a:lnSpc>
                <a:spcPct val="150000"/>
              </a:lnSpc>
            </a:pPr>
            <a:r>
              <a:rPr lang="en-US" b="1" dirty="0" smtClean="0">
                <a:solidFill>
                  <a:srgbClr val="D1E4D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IV . </a:t>
            </a:r>
            <a:r>
              <a:rPr lang="ru-RU" b="1" dirty="0" smtClean="0">
                <a:solidFill>
                  <a:srgbClr val="D1E4D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Упражнения для релаксации</a:t>
            </a:r>
          </a:p>
          <a:p>
            <a:pPr indent="441325">
              <a:lnSpc>
                <a:spcPct val="150000"/>
              </a:lnSpc>
            </a:pPr>
            <a:r>
              <a:rPr lang="en-US" b="1" dirty="0" smtClean="0">
                <a:solidFill>
                  <a:srgbClr val="D1E4D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V . </a:t>
            </a:r>
            <a:r>
              <a:rPr lang="ru-RU" b="1" dirty="0" err="1" smtClean="0">
                <a:solidFill>
                  <a:srgbClr val="D1E4D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Глазодвигательные</a:t>
            </a:r>
            <a:r>
              <a:rPr lang="ru-RU" b="1" dirty="0" smtClean="0">
                <a:solidFill>
                  <a:srgbClr val="D1E4D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упражнения</a:t>
            </a:r>
          </a:p>
          <a:p>
            <a:pPr indent="441325">
              <a:lnSpc>
                <a:spcPct val="150000"/>
              </a:lnSpc>
            </a:pPr>
            <a:r>
              <a:rPr lang="en-US" b="1" dirty="0" smtClean="0">
                <a:solidFill>
                  <a:srgbClr val="D1E4D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VI . </a:t>
            </a:r>
            <a:r>
              <a:rPr lang="ru-RU" b="1" dirty="0" smtClean="0">
                <a:solidFill>
                  <a:srgbClr val="D1E4DC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Упражнения для пальцев и кистей рук</a:t>
            </a: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8640960" cy="504056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Комплексы  упражнений «</a:t>
            </a:r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Смешарики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  <a:endParaRPr lang="ru-RU" altLang="ru-RU" sz="4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057" name="Picture 9" descr="C:\Users\Илона Юрьевна\Desktop\K_1_aprelya-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5" y="1671365"/>
            <a:ext cx="1995779" cy="205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dk-met.wmsite.ru/_mod_files/ce_images/igra/0_a0e95_af6e9a2c_xl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96157" y="4994322"/>
            <a:ext cx="1267797" cy="1545041"/>
          </a:xfrm>
          <a:prstGeom prst="rect">
            <a:avLst/>
          </a:prstGeom>
          <a:noFill/>
        </p:spPr>
      </p:pic>
      <p:pic>
        <p:nvPicPr>
          <p:cNvPr id="21" name="Picture 6" descr="http://img-fotki.yandex.ru/get/4612/119528728.cb4/0_a0e71_e8c1f8cc_X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267117" y="4872298"/>
            <a:ext cx="1709279" cy="1709279"/>
          </a:xfrm>
          <a:prstGeom prst="rect">
            <a:avLst/>
          </a:prstGeom>
          <a:noFill/>
        </p:spPr>
      </p:pic>
      <p:pic>
        <p:nvPicPr>
          <p:cNvPr id="22" name="Picture 6" descr="http://img0.liveinternet.ru/images/attach/c/4/82/417/82417670_n_6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1835696" y="4869901"/>
            <a:ext cx="1690396" cy="1690396"/>
          </a:xfrm>
          <a:prstGeom prst="rect">
            <a:avLst/>
          </a:prstGeom>
          <a:noFill/>
        </p:spPr>
      </p:pic>
      <p:pic>
        <p:nvPicPr>
          <p:cNvPr id="1027" name="Picture 3" descr="C:\Users\user\Desktop\Рисунок1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97785" y="4945381"/>
            <a:ext cx="1352318" cy="1576908"/>
          </a:xfrm>
          <a:prstGeom prst="rect">
            <a:avLst/>
          </a:prstGeom>
          <a:noFill/>
        </p:spPr>
      </p:pic>
      <p:pic>
        <p:nvPicPr>
          <p:cNvPr id="25" name="Picture 2" descr="http://img0.liveinternet.ru/images/attach/c/4/82/417/82417638_kar_8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7219377" y="5168090"/>
            <a:ext cx="1331187" cy="1368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36333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652120" y="169159"/>
            <a:ext cx="2952328" cy="56207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I. </a:t>
            </a:r>
            <a:r>
              <a:rPr lang="ru-RU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РАСТЯЖКИ</a:t>
            </a:r>
            <a:endParaRPr lang="ru-RU" alt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08104" y="980728"/>
            <a:ext cx="3324299" cy="5606083"/>
          </a:xfrm>
        </p:spPr>
        <p:txBody>
          <a:bodyPr/>
          <a:lstStyle/>
          <a:p>
            <a:pPr marL="0" indent="0" algn="just">
              <a:buFont typeface="Wingdings" panose="05000000000000000000" pitchFamily="2" charset="2"/>
              <a:buChar char="Ø"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Представьте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что каждый из вас только что слепленный снеговик. Тело твердое, как замерзший снег. </a:t>
            </a:r>
            <a:endPara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Font typeface="Wingdings" panose="05000000000000000000" pitchFamily="2" charset="2"/>
              <a:buChar char="Ø"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Пришла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весна, пригрело солнце, и снеговик начал таять. Сначала “тает” и повисает голова, затем опускаются плечи, расслабляются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руки … </a:t>
            </a:r>
          </a:p>
          <a:p>
            <a:pPr marL="0" indent="0" algn="just">
              <a:buFont typeface="Wingdings" panose="05000000000000000000" pitchFamily="2" charset="2"/>
              <a:buChar char="Ø"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 упражнения ребенок мягко падает на пол и изображает лужицу воды. Необходимо расслабиться. Пригрело солнышко, вода в лужице стала испаряться и превратилась в легкое облачко. Дует ветер и гонит облачко по небу.</a:t>
            </a:r>
          </a:p>
          <a:p>
            <a:pPr marL="0" indent="0">
              <a:buNone/>
            </a:pPr>
            <a:endParaRPr lang="ru-RU" altLang="ru-RU" sz="1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508104" y="620688"/>
            <a:ext cx="324036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24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1. Снеговик</a:t>
            </a:r>
            <a:endParaRPr lang="ru-RU" altLang="ru-RU" sz="3600" kern="0" dirty="0"/>
          </a:p>
        </p:txBody>
      </p:sp>
      <p:pic>
        <p:nvPicPr>
          <p:cNvPr id="1026" name="Picture 2" descr="C:\Users\Илона Юрьевна\Desktop\Скобелина\кинез фото\снегови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24" y="260648"/>
            <a:ext cx="2160240" cy="3840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Илона Юрьевна\Desktop\Скобелина\кинез фото\снеговик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506" y="260648"/>
            <a:ext cx="2144695" cy="3840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Илона Юрьевна\Desktop\Скобелина\кинез фото\снеговик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48" y="4255293"/>
            <a:ext cx="4032448" cy="2268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uchebilka.ru/pars_docs/refs/188/187647/187647_html_2ec5a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030" y="4640660"/>
            <a:ext cx="1179503" cy="166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dk-met.wmsite.ru/_mod_files/ce_images/igra/0_a0e95_af6e9a2c_xl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8476683" y="0"/>
            <a:ext cx="667317" cy="81324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10226" y="235632"/>
            <a:ext cx="2952328" cy="56207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I. </a:t>
            </a:r>
            <a:r>
              <a:rPr lang="ru-RU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РАСТЯЖКИ</a:t>
            </a:r>
            <a:endParaRPr lang="ru-RU" alt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6971" y="1171315"/>
            <a:ext cx="6426672" cy="2489812"/>
          </a:xfrm>
        </p:spPr>
        <p:txBody>
          <a:bodyPr/>
          <a:lstStyle/>
          <a:p>
            <a:pPr marL="180975" indent="-180975" algn="just">
              <a:buFont typeface="Wingdings" panose="05000000000000000000" pitchFamily="2" charset="2"/>
              <a:buChar char="Ø"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Исходное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положение – сидя на корточках. Спрятать голову в колени, обхватить их руками. Представьте, что вы - семечко, которое постепенно прорастает и превращается в дерево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180975" indent="-180975" algn="just">
              <a:buFont typeface="Wingdings" panose="05000000000000000000" pitchFamily="2" charset="2"/>
              <a:buChar char="Ø"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Медленно поднимитесь на ноги, затем распрямите туловище, вытяните руки вверх.  Затем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напрягите тело и вытянитесь. Подул ветер – вы раскачиваетесь, как дерево.</a:t>
            </a:r>
          </a:p>
          <a:p>
            <a:pPr marL="0" indent="0">
              <a:buNone/>
            </a:pPr>
            <a:endParaRPr lang="ru-RU" altLang="ru-RU" sz="1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69947" y="692696"/>
            <a:ext cx="324036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24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2. Дерево</a:t>
            </a:r>
            <a:endParaRPr lang="ru-RU" altLang="ru-RU" sz="3600" kern="0" dirty="0"/>
          </a:p>
        </p:txBody>
      </p:sp>
      <p:pic>
        <p:nvPicPr>
          <p:cNvPr id="2050" name="Picture 2" descr="C:\Users\Илона Юрьевна\Desktop\Скобелина\кинез фото\дерев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431956"/>
            <a:ext cx="4392488" cy="3072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Илона Юрьевна\Desktop\Скобелина\кинез фото\дерево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340" y="260648"/>
            <a:ext cx="1916480" cy="6283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://www.clipartbest.com/cliparts/dTr/orp/dTrorpBb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1494591" cy="275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img0.liveinternet.ru/images/attach/c/4/82/417/82417670_n_6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8286777" y="0"/>
            <a:ext cx="857224" cy="857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711602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95836" y="260648"/>
            <a:ext cx="2952328" cy="56207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I. </a:t>
            </a:r>
            <a:r>
              <a:rPr lang="ru-RU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РАСТЯЖКИ</a:t>
            </a:r>
            <a:endParaRPr lang="ru-RU" alt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1721" y="1207060"/>
            <a:ext cx="4104455" cy="5370070"/>
          </a:xfrm>
        </p:spPr>
        <p:txBody>
          <a:bodyPr/>
          <a:lstStyle/>
          <a:p>
            <a:pPr marL="177800" indent="-177800" algn="just">
              <a:buFont typeface="Wingdings" panose="05000000000000000000" pitchFamily="2" charset="2"/>
              <a:buChar char="Ø"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Исходное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положение – стоя. Полностью выпрямитесь и вытянитесь в струнку как солдат. Застыньте в этой позе, как будто вы одеревенели, и не двигайтесь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177800" indent="-177800" algn="just">
              <a:buFont typeface="Wingdings" panose="05000000000000000000" pitchFamily="2" charset="2"/>
              <a:buChar char="Ø"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Теперь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наклонитесь вперед и расставьте руки, чтобы они болтались как тряпки. Станьте такими же мягкими и подвижными, как тряпичная кукла. Слегка согните колени и почувствуйте, как ваши кости становятся мягкими, а суставы очень подвижными. </a:t>
            </a:r>
            <a:endPara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7800" indent="-177800" algn="just">
              <a:buFont typeface="Wingdings" panose="05000000000000000000" pitchFamily="2" charset="2"/>
              <a:buChar char="Ø"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Теперь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снова покажите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солдата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Дети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попеременно бывают то солдатом, то куклой, до тех пор, пока вы не почувствуете, что они уже вполне расслабились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altLang="ru-RU" sz="1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934606" y="751204"/>
            <a:ext cx="4752527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24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3. Солдат и тряпичная кукла</a:t>
            </a:r>
            <a:endParaRPr lang="ru-RU" altLang="ru-RU" sz="3600" kern="0" dirty="0"/>
          </a:p>
        </p:txBody>
      </p:sp>
      <p:pic>
        <p:nvPicPr>
          <p:cNvPr id="3074" name="Picture 2" descr="C:\Users\Илона Юрьевна\Desktop\Скобелина\кинез фото\тряпичная ку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30" y="260648"/>
            <a:ext cx="1584176" cy="4558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Илона Юрьевна\Desktop\Скобелина\кинез фото\тряп ку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692" y="1880994"/>
            <a:ext cx="2473751" cy="46121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://cs314125.vk.me/v314125360/5971/G2L3WgRitbQ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0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77" y="5013176"/>
            <a:ext cx="1243709" cy="148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://images.easyfreeclipart.com/4/pretty-doll-clipart-best-435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313" y="272610"/>
            <a:ext cx="1114508" cy="146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user\Desktop\Рисунок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00591" y="0"/>
            <a:ext cx="743409" cy="866873"/>
          </a:xfrm>
          <a:prstGeom prst="rect">
            <a:avLst/>
          </a:prstGeom>
          <a:noFill/>
        </p:spPr>
      </p:pic>
      <p:pic>
        <p:nvPicPr>
          <p:cNvPr id="11" name="Picture 2" descr="http://img0.liveinternet.ru/images/attach/c/4/82/417/82417638_kar_8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8518659" y="928670"/>
            <a:ext cx="625341" cy="642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574050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95836" y="260648"/>
            <a:ext cx="2952328" cy="56207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I. </a:t>
            </a:r>
            <a:r>
              <a:rPr lang="ru-RU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РАСТЯЖКИ</a:t>
            </a:r>
            <a:endParaRPr lang="ru-RU" alt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99792" y="1207060"/>
            <a:ext cx="3168352" cy="5370070"/>
          </a:xfrm>
        </p:spPr>
        <p:txBody>
          <a:bodyPr/>
          <a:lstStyle/>
          <a:p>
            <a:pPr marL="177800" indent="-177800" algn="just">
              <a:buFont typeface="Wingdings" panose="05000000000000000000" pitchFamily="2" charset="2"/>
              <a:buChar char="Ø"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Исходное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положение – стоя. Представьте себе, что перед каждым из вас растет яблоня с чудесными большими яблоками. Яблоки висят прямо над головой, но без труда достать их не удается.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Потянитесь рукой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можно выше, поднимитесь на цыпочки и сделайте резкий вдох. Теперь срывайте яблоко. </a:t>
            </a:r>
            <a:endPara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7800" indent="-177800" algn="just">
              <a:buFont typeface="Wingdings" panose="05000000000000000000" pitchFamily="2" charset="2"/>
              <a:buChar char="Ø"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Нагнитесь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положите яблоко в небольшую корзину, стоящую на земле. Теперь медленно выдохните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699791" y="751204"/>
            <a:ext cx="3528393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24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4. Сорви яблоко</a:t>
            </a:r>
            <a:endParaRPr lang="ru-RU" altLang="ru-RU" sz="3600" kern="0" dirty="0"/>
          </a:p>
        </p:txBody>
      </p:sp>
      <p:pic>
        <p:nvPicPr>
          <p:cNvPr id="4098" name="Picture 2" descr="C:\Users\Илона Юрьевна\Desktop\Скобелина\кинез фото\сорви ябл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01" y="2420888"/>
            <a:ext cx="2348690" cy="4175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Илона Юрьевна\Desktop\Скобелина\кинез фото\сорви ябл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787" y="333164"/>
            <a:ext cx="2678339" cy="4175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ttp://cliparts.co/cliparts/kcM/n47/kcMn47Xcj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40" r="989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49" y="144125"/>
            <a:ext cx="1758193" cy="211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ttp://all4design.ru/uploads/images/Furniture/preview/Furniture_103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67" b="99667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860" y="4813733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img-fotki.yandex.ru/get/4612/119528728.cb4/0_a0e71_e8c1f8cc_XL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8358206" y="1"/>
            <a:ext cx="785794" cy="7857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848189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260648"/>
            <a:ext cx="7344816" cy="56207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II. </a:t>
            </a:r>
            <a:r>
              <a:rPr lang="ru-RU" alt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ДЫХАТЕЛЬНЫЕ УПРАЖНЕНИЯ</a:t>
            </a:r>
            <a:endParaRPr lang="ru-RU" alt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9" y="1628800"/>
            <a:ext cx="2808312" cy="4802032"/>
          </a:xfrm>
        </p:spPr>
        <p:txBody>
          <a:bodyPr/>
          <a:lstStyle/>
          <a:p>
            <a:pPr marL="177800" indent="-177800" algn="just">
              <a:buFont typeface="Wingdings" panose="05000000000000000000" pitchFamily="2" charset="2"/>
              <a:buChar char="Ø"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Исходное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положение – сидя за столом. Представьте, что перед вами стоит большая свеча. Сделайте глубокий вдох и постарайтесь одним выдохом задуть свечу. </a:t>
            </a:r>
            <a:endPara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7800" indent="-177800" algn="just">
              <a:buFont typeface="Wingdings" panose="05000000000000000000" pitchFamily="2" charset="2"/>
              <a:buChar char="Ø"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теперь представьте перед собой 5 маленьких свечек. Сделайте глубокий вдох и задуйте эти свечи маленькими порциями выдоха.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23529" y="1003232"/>
            <a:ext cx="273630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24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1. Свеча</a:t>
            </a:r>
            <a:endParaRPr lang="ru-RU" altLang="ru-RU" sz="3600" kern="0" dirty="0"/>
          </a:p>
        </p:txBody>
      </p:sp>
      <p:pic>
        <p:nvPicPr>
          <p:cNvPr id="5122" name="Picture 2" descr="C:\Users\Илона Юрьевна\Desktop\Скобелина\кинез фото\свеч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666" y="1031206"/>
            <a:ext cx="3451726" cy="5422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societas-montis-solis.org/e/5_3/5_3_sider/5_3_pics/CANDLE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276871"/>
            <a:ext cx="1634355" cy="352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dk-met.wmsite.ru/_mod_files/ce_images/igra/0_a0e95_af6e9a2c_xl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476683" y="0"/>
            <a:ext cx="667317" cy="8132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13693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nd_0011_slide">
  <a:themeElements>
    <a:clrScheme name="Тема Office 2">
      <a:dk1>
        <a:srgbClr val="000000"/>
      </a:dk1>
      <a:lt1>
        <a:srgbClr val="A9CFC0"/>
      </a:lt1>
      <a:dk2>
        <a:srgbClr val="000000"/>
      </a:dk2>
      <a:lt2>
        <a:srgbClr val="A8A8A8"/>
      </a:lt2>
      <a:accent1>
        <a:srgbClr val="596B2E"/>
      </a:accent1>
      <a:accent2>
        <a:srgbClr val="2E386B"/>
      </a:accent2>
      <a:accent3>
        <a:srgbClr val="D1E4DC"/>
      </a:accent3>
      <a:accent4>
        <a:srgbClr val="000000"/>
      </a:accent4>
      <a:accent5>
        <a:srgbClr val="B5BAAD"/>
      </a:accent5>
      <a:accent6>
        <a:srgbClr val="293260"/>
      </a:accent6>
      <a:hlink>
        <a:srgbClr val="2E6B53"/>
      </a:hlink>
      <a:folHlink>
        <a:srgbClr val="2E516B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689C3B"/>
        </a:accent1>
        <a:accent2>
          <a:srgbClr val="4D806B"/>
        </a:accent2>
        <a:accent3>
          <a:srgbClr val="D1E4DC"/>
        </a:accent3>
        <a:accent4>
          <a:srgbClr val="000000"/>
        </a:accent4>
        <a:accent5>
          <a:srgbClr val="B9CBAF"/>
        </a:accent5>
        <a:accent6>
          <a:srgbClr val="457360"/>
        </a:accent6>
        <a:hlink>
          <a:srgbClr val="436426"/>
        </a:hlink>
        <a:folHlink>
          <a:srgbClr val="26594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596B2E"/>
        </a:accent1>
        <a:accent2>
          <a:srgbClr val="2E386B"/>
        </a:accent2>
        <a:accent3>
          <a:srgbClr val="D1E4DC"/>
        </a:accent3>
        <a:accent4>
          <a:srgbClr val="000000"/>
        </a:accent4>
        <a:accent5>
          <a:srgbClr val="B5BAAD"/>
        </a:accent5>
        <a:accent6>
          <a:srgbClr val="293260"/>
        </a:accent6>
        <a:hlink>
          <a:srgbClr val="2E6B53"/>
        </a:hlink>
        <a:folHlink>
          <a:srgbClr val="2E51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6C5014"/>
        </a:accent1>
        <a:accent2>
          <a:srgbClr val="2E6B53"/>
        </a:accent2>
        <a:accent3>
          <a:srgbClr val="D1E4DC"/>
        </a:accent3>
        <a:accent4>
          <a:srgbClr val="000000"/>
        </a:accent4>
        <a:accent5>
          <a:srgbClr val="BAB3AA"/>
        </a:accent5>
        <a:accent6>
          <a:srgbClr val="29604A"/>
        </a:accent6>
        <a:hlink>
          <a:srgbClr val="6B4D2E"/>
        </a:hlink>
        <a:folHlink>
          <a:srgbClr val="6B2E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6B652E"/>
        </a:accent1>
        <a:accent2>
          <a:srgbClr val="2E6B53"/>
        </a:accent2>
        <a:accent3>
          <a:srgbClr val="D1E4DC"/>
        </a:accent3>
        <a:accent4>
          <a:srgbClr val="000000"/>
        </a:accent4>
        <a:accent5>
          <a:srgbClr val="BAB8AD"/>
        </a:accent5>
        <a:accent6>
          <a:srgbClr val="29604A"/>
        </a:accent6>
        <a:hlink>
          <a:srgbClr val="6B3D2E"/>
        </a:hlink>
        <a:folHlink>
          <a:srgbClr val="432E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89C3B"/>
        </a:accent1>
        <a:accent2>
          <a:srgbClr val="4D806B"/>
        </a:accent2>
        <a:accent3>
          <a:srgbClr val="FFFFFF"/>
        </a:accent3>
        <a:accent4>
          <a:srgbClr val="000000"/>
        </a:accent4>
        <a:accent5>
          <a:srgbClr val="B9CBAF"/>
        </a:accent5>
        <a:accent6>
          <a:srgbClr val="457360"/>
        </a:accent6>
        <a:hlink>
          <a:srgbClr val="436426"/>
        </a:hlink>
        <a:folHlink>
          <a:srgbClr val="26594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96B2E"/>
        </a:accent1>
        <a:accent2>
          <a:srgbClr val="2E386B"/>
        </a:accent2>
        <a:accent3>
          <a:srgbClr val="FFFFFF"/>
        </a:accent3>
        <a:accent4>
          <a:srgbClr val="000000"/>
        </a:accent4>
        <a:accent5>
          <a:srgbClr val="B5BAAD"/>
        </a:accent5>
        <a:accent6>
          <a:srgbClr val="293260"/>
        </a:accent6>
        <a:hlink>
          <a:srgbClr val="2E6B53"/>
        </a:hlink>
        <a:folHlink>
          <a:srgbClr val="2E51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C5014"/>
        </a:accent1>
        <a:accent2>
          <a:srgbClr val="2E6B53"/>
        </a:accent2>
        <a:accent3>
          <a:srgbClr val="FFFFFF"/>
        </a:accent3>
        <a:accent4>
          <a:srgbClr val="000000"/>
        </a:accent4>
        <a:accent5>
          <a:srgbClr val="BAB3AA"/>
        </a:accent5>
        <a:accent6>
          <a:srgbClr val="29604A"/>
        </a:accent6>
        <a:hlink>
          <a:srgbClr val="6B4D2E"/>
        </a:hlink>
        <a:folHlink>
          <a:srgbClr val="6B2E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B652E"/>
        </a:accent1>
        <a:accent2>
          <a:srgbClr val="2E6B53"/>
        </a:accent2>
        <a:accent3>
          <a:srgbClr val="FFFFFF"/>
        </a:accent3>
        <a:accent4>
          <a:srgbClr val="000000"/>
        </a:accent4>
        <a:accent5>
          <a:srgbClr val="BAB8AD"/>
        </a:accent5>
        <a:accent6>
          <a:srgbClr val="29604A"/>
        </a:accent6>
        <a:hlink>
          <a:srgbClr val="6B3D2E"/>
        </a:hlink>
        <a:folHlink>
          <a:srgbClr val="432E6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A9CFC0"/>
      </a:lt1>
      <a:dk2>
        <a:srgbClr val="000000"/>
      </a:dk2>
      <a:lt2>
        <a:srgbClr val="A8A8A8"/>
      </a:lt2>
      <a:accent1>
        <a:srgbClr val="596B2E"/>
      </a:accent1>
      <a:accent2>
        <a:srgbClr val="2E386B"/>
      </a:accent2>
      <a:accent3>
        <a:srgbClr val="D1E4DC"/>
      </a:accent3>
      <a:accent4>
        <a:srgbClr val="000000"/>
      </a:accent4>
      <a:accent5>
        <a:srgbClr val="B5BAAD"/>
      </a:accent5>
      <a:accent6>
        <a:srgbClr val="293260"/>
      </a:accent6>
      <a:hlink>
        <a:srgbClr val="2E6B53"/>
      </a:hlink>
      <a:folHlink>
        <a:srgbClr val="2E516B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689C3B"/>
        </a:accent1>
        <a:accent2>
          <a:srgbClr val="4D806B"/>
        </a:accent2>
        <a:accent3>
          <a:srgbClr val="D1E4DC"/>
        </a:accent3>
        <a:accent4>
          <a:srgbClr val="000000"/>
        </a:accent4>
        <a:accent5>
          <a:srgbClr val="B9CBAF"/>
        </a:accent5>
        <a:accent6>
          <a:srgbClr val="457360"/>
        </a:accent6>
        <a:hlink>
          <a:srgbClr val="436426"/>
        </a:hlink>
        <a:folHlink>
          <a:srgbClr val="26594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596B2E"/>
        </a:accent1>
        <a:accent2>
          <a:srgbClr val="2E386B"/>
        </a:accent2>
        <a:accent3>
          <a:srgbClr val="D1E4DC"/>
        </a:accent3>
        <a:accent4>
          <a:srgbClr val="000000"/>
        </a:accent4>
        <a:accent5>
          <a:srgbClr val="B5BAAD"/>
        </a:accent5>
        <a:accent6>
          <a:srgbClr val="293260"/>
        </a:accent6>
        <a:hlink>
          <a:srgbClr val="2E6B53"/>
        </a:hlink>
        <a:folHlink>
          <a:srgbClr val="2E51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6C5014"/>
        </a:accent1>
        <a:accent2>
          <a:srgbClr val="2E6B53"/>
        </a:accent2>
        <a:accent3>
          <a:srgbClr val="D1E4DC"/>
        </a:accent3>
        <a:accent4>
          <a:srgbClr val="000000"/>
        </a:accent4>
        <a:accent5>
          <a:srgbClr val="BAB3AA"/>
        </a:accent5>
        <a:accent6>
          <a:srgbClr val="29604A"/>
        </a:accent6>
        <a:hlink>
          <a:srgbClr val="6B4D2E"/>
        </a:hlink>
        <a:folHlink>
          <a:srgbClr val="6B2E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6B652E"/>
        </a:accent1>
        <a:accent2>
          <a:srgbClr val="2E6B53"/>
        </a:accent2>
        <a:accent3>
          <a:srgbClr val="D1E4DC"/>
        </a:accent3>
        <a:accent4>
          <a:srgbClr val="000000"/>
        </a:accent4>
        <a:accent5>
          <a:srgbClr val="BAB8AD"/>
        </a:accent5>
        <a:accent6>
          <a:srgbClr val="29604A"/>
        </a:accent6>
        <a:hlink>
          <a:srgbClr val="6B3D2E"/>
        </a:hlink>
        <a:folHlink>
          <a:srgbClr val="432E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89C3B"/>
        </a:accent1>
        <a:accent2>
          <a:srgbClr val="4D806B"/>
        </a:accent2>
        <a:accent3>
          <a:srgbClr val="FFFFFF"/>
        </a:accent3>
        <a:accent4>
          <a:srgbClr val="000000"/>
        </a:accent4>
        <a:accent5>
          <a:srgbClr val="B9CBAF"/>
        </a:accent5>
        <a:accent6>
          <a:srgbClr val="457360"/>
        </a:accent6>
        <a:hlink>
          <a:srgbClr val="436426"/>
        </a:hlink>
        <a:folHlink>
          <a:srgbClr val="26594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96B2E"/>
        </a:accent1>
        <a:accent2>
          <a:srgbClr val="2E386B"/>
        </a:accent2>
        <a:accent3>
          <a:srgbClr val="FFFFFF"/>
        </a:accent3>
        <a:accent4>
          <a:srgbClr val="000000"/>
        </a:accent4>
        <a:accent5>
          <a:srgbClr val="B5BAAD"/>
        </a:accent5>
        <a:accent6>
          <a:srgbClr val="293260"/>
        </a:accent6>
        <a:hlink>
          <a:srgbClr val="2E6B53"/>
        </a:hlink>
        <a:folHlink>
          <a:srgbClr val="2E51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C5014"/>
        </a:accent1>
        <a:accent2>
          <a:srgbClr val="2E6B53"/>
        </a:accent2>
        <a:accent3>
          <a:srgbClr val="FFFFFF"/>
        </a:accent3>
        <a:accent4>
          <a:srgbClr val="000000"/>
        </a:accent4>
        <a:accent5>
          <a:srgbClr val="BAB3AA"/>
        </a:accent5>
        <a:accent6>
          <a:srgbClr val="29604A"/>
        </a:accent6>
        <a:hlink>
          <a:srgbClr val="6B4D2E"/>
        </a:hlink>
        <a:folHlink>
          <a:srgbClr val="6B2E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B652E"/>
        </a:accent1>
        <a:accent2>
          <a:srgbClr val="2E6B53"/>
        </a:accent2>
        <a:accent3>
          <a:srgbClr val="FFFFFF"/>
        </a:accent3>
        <a:accent4>
          <a:srgbClr val="000000"/>
        </a:accent4>
        <a:accent5>
          <a:srgbClr val="BAB8AD"/>
        </a:accent5>
        <a:accent6>
          <a:srgbClr val="29604A"/>
        </a:accent6>
        <a:hlink>
          <a:srgbClr val="6B3D2E"/>
        </a:hlink>
        <a:folHlink>
          <a:srgbClr val="432E6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ind_0011_slide</Template>
  <TotalTime>547</TotalTime>
  <Words>2371</Words>
  <Application>Microsoft Office PowerPoint</Application>
  <PresentationFormat>Экран (4:3)</PresentationFormat>
  <Paragraphs>231</Paragraphs>
  <Slides>39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ind_0011_slide</vt:lpstr>
      <vt:lpstr>1_Default Design</vt:lpstr>
      <vt:lpstr>Использование кинезиологических упражнений в коррекционной работе с детьми дошкольного возраста, имеющими нарушения речи</vt:lpstr>
      <vt:lpstr>Для результативности коррекционно-развивающей работы необходимо соблюдение следующих условий:</vt:lpstr>
      <vt:lpstr>Комплекс включает упражнения</vt:lpstr>
      <vt:lpstr>Комплексы  упражнений «Смешарики»</vt:lpstr>
      <vt:lpstr>I. РАСТЯЖКИ</vt:lpstr>
      <vt:lpstr>I. РАСТЯЖКИ</vt:lpstr>
      <vt:lpstr>I. РАСТЯЖКИ</vt:lpstr>
      <vt:lpstr>I. РАСТЯЖКИ</vt:lpstr>
      <vt:lpstr>II. ДЫХАТЕЛЬНЫЕ УПРАЖНЕНИЯ</vt:lpstr>
      <vt:lpstr>II. ДЫХАТЕЛЬНЫЕ УПРАЖНЕНИЯ</vt:lpstr>
      <vt:lpstr>II. ДЫХАТЕЛЬНЫЕ УПРАЖНЕНИЯ</vt:lpstr>
      <vt:lpstr>II. ДЫХАТЕЛЬНЫЕ УПРАЖНЕНИЯ</vt:lpstr>
      <vt:lpstr>II. ДЫХАТЕЛЬНЫЕ УПРАЖНЕНИЯ</vt:lpstr>
      <vt:lpstr>III. УПРАЖНЕНИЯ ДЛЯ ТЕЛА</vt:lpstr>
      <vt:lpstr>III. УПРАЖНЕНИЯ ДЛЯ ТЕЛА</vt:lpstr>
      <vt:lpstr>III. УПРАЖНЕНИЯ ДЛЯ ТЕЛА</vt:lpstr>
      <vt:lpstr>III. УПРАЖНЕНИЯ ДЛЯ ТЕЛА</vt:lpstr>
      <vt:lpstr>III. УПРАЖНЕНИЯ ДЛЯ ТЕЛА</vt:lpstr>
      <vt:lpstr>III. УПРАЖНЕНИЯ ДЛЯ ТЕЛА</vt:lpstr>
      <vt:lpstr>III. УПРАЖНЕНИЯ ДЛЯ ТЕЛА</vt:lpstr>
      <vt:lpstr>III. УПРАЖНЕНИЯ ДЛЯ ТЕЛА</vt:lpstr>
      <vt:lpstr>IV. УПРАЖНЕНИЯ ДЛЯ РЕЛАКСАЦИИ</vt:lpstr>
      <vt:lpstr>IV. УПРАЖНЕНИЯ ДЛЯ РЕЛАКСАЦИИ</vt:lpstr>
      <vt:lpstr>IV. УПРАЖНЕНИЯ ДЛЯ РЕЛАКСАЦИИ</vt:lpstr>
      <vt:lpstr>V. ГЛАЗОДВИГАТЕЛЬНЫЕ УПРАЖНЕНИЯ</vt:lpstr>
      <vt:lpstr>V. ГЛАЗОДВИГАТЕЛЬНЫЕ УПРАЖНЕНИЯ</vt:lpstr>
      <vt:lpstr>V. ГЛАЗОДВИГАТЕЛЬНЫЕ УПРАЖНЕНИЯ</vt:lpstr>
      <vt:lpstr>V. ГЛАЗОДВИГАТЕЛЬНЫЕ УПРАЖНЕНИЯ</vt:lpstr>
      <vt:lpstr>V. ГЛАЗОДВИГАТЕЛЬНЫЕ УПРАЖНЕНИЯ</vt:lpstr>
      <vt:lpstr>V. ГЛАЗОДВИГАТЕЛЬНЫЕ УПРАЖНЕНИЯ</vt:lpstr>
      <vt:lpstr>V. ГЛАЗОДВИГАТЕЛЬНЫЕ УПРАЖНЕНИЯ</vt:lpstr>
      <vt:lpstr>VI. Пальчиковая гимнастика</vt:lpstr>
      <vt:lpstr>VI. Пальчиковая гимнастика</vt:lpstr>
      <vt:lpstr>VI. Пальчиковая гимнастика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Илона Юрьевна</dc:creator>
  <cp:lastModifiedBy>Илона Юрьевна</cp:lastModifiedBy>
  <cp:revision>59</cp:revision>
  <dcterms:created xsi:type="dcterms:W3CDTF">2016-02-05T14:33:22Z</dcterms:created>
  <dcterms:modified xsi:type="dcterms:W3CDTF">2016-02-22T10:47:59Z</dcterms:modified>
</cp:coreProperties>
</file>