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8" r:id="rId3"/>
    <p:sldId id="270" r:id="rId4"/>
    <p:sldId id="261" r:id="rId5"/>
    <p:sldId id="260" r:id="rId6"/>
    <p:sldId id="259" r:id="rId7"/>
    <p:sldId id="256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1833-273B-4080-87A8-AEC20A0762CB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4274E-AE68-433A-AFEA-A15B929CE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20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4274E-AE68-433A-AFEA-A15B929CEEC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92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2982-CCC2-4654-919D-7E96D1F6F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5533D-F1BA-49C9-9AC1-5C0FFE6CF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50CC3-9EE9-4721-9806-343AAFCA1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0A98-3865-4793-BDA7-38E629C35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53355-4894-4AFD-A128-C65BBF0932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9E706-9807-412F-9D3A-8A3D12E8D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594D4-0AAB-4F54-A7C6-2D3A76C60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95F3A-C958-41BE-AD88-93408568D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8C0F-C5BA-434F-A06B-A063CC0F3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2C3C4-2F56-42D3-A47D-6F438AC0F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62115-9177-42FD-9A2C-E2C4517DB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AFA539-94D6-4B97-8651-A59E495E79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9410" y="4869160"/>
            <a:ext cx="7056784" cy="1874912"/>
          </a:xfrm>
        </p:spPr>
        <p:txBody>
          <a:bodyPr/>
          <a:lstStyle/>
          <a:p>
            <a:pPr marL="0" indent="0" algn="r">
              <a:buNone/>
            </a:pPr>
            <a:r>
              <a:rPr lang="ru-RU" sz="1800" i="0" u="sng" dirty="0" smtClean="0">
                <a:latin typeface="Arial" pitchFamily="34" charset="0"/>
                <a:cs typeface="Arial" pitchFamily="34" charset="0"/>
              </a:rPr>
              <a:t>Подготовили:</a:t>
            </a:r>
          </a:p>
          <a:p>
            <a:pPr marL="0" indent="0" algn="r">
              <a:buNone/>
            </a:pPr>
            <a:r>
              <a:rPr lang="ru-RU" sz="1800" b="1" i="0" dirty="0" err="1" smtClean="0">
                <a:latin typeface="Arial" pitchFamily="34" charset="0"/>
                <a:cs typeface="Arial" pitchFamily="34" charset="0"/>
              </a:rPr>
              <a:t>Розитис</a:t>
            </a:r>
            <a:r>
              <a:rPr lang="ru-RU" sz="1800" b="1" i="0" dirty="0" smtClean="0">
                <a:latin typeface="Arial" pitchFamily="34" charset="0"/>
                <a:cs typeface="Arial" pitchFamily="34" charset="0"/>
              </a:rPr>
              <a:t> Екатерина Анатольевна</a:t>
            </a:r>
          </a:p>
          <a:p>
            <a:pPr marL="0" indent="0" algn="r">
              <a:buNone/>
            </a:pPr>
            <a:r>
              <a:rPr lang="ru-RU" sz="1800" i="0" dirty="0" smtClean="0">
                <a:latin typeface="Arial" pitchFamily="34" charset="0"/>
                <a:cs typeface="Arial" pitchFamily="34" charset="0"/>
              </a:rPr>
              <a:t>воспитатель первой квалификационной категории</a:t>
            </a:r>
          </a:p>
          <a:p>
            <a:pPr marL="0" indent="0" algn="r">
              <a:buNone/>
            </a:pPr>
            <a:r>
              <a:rPr lang="ru-RU" sz="1800" b="1" i="0" dirty="0" err="1" smtClean="0">
                <a:latin typeface="Arial" pitchFamily="34" charset="0"/>
                <a:cs typeface="Arial" pitchFamily="34" charset="0"/>
              </a:rPr>
              <a:t>Шевлякова</a:t>
            </a:r>
            <a:r>
              <a:rPr lang="ru-RU" sz="1800" b="1" i="0" dirty="0" smtClean="0">
                <a:latin typeface="Arial" pitchFamily="34" charset="0"/>
                <a:cs typeface="Arial" pitchFamily="34" charset="0"/>
              </a:rPr>
              <a:t> Илона Юрьевна</a:t>
            </a:r>
          </a:p>
          <a:p>
            <a:pPr marL="0" indent="0" algn="r">
              <a:buNone/>
            </a:pPr>
            <a:r>
              <a:rPr lang="ru-RU" sz="1800" i="0" dirty="0" smtClean="0">
                <a:latin typeface="Arial" pitchFamily="34" charset="0"/>
                <a:cs typeface="Arial" pitchFamily="34" charset="0"/>
              </a:rPr>
              <a:t>учитель-логопед высшей </a:t>
            </a:r>
            <a:r>
              <a:rPr lang="ru-RU" sz="1800" i="0" dirty="0">
                <a:latin typeface="Arial" pitchFamily="34" charset="0"/>
                <a:cs typeface="Arial" pitchFamily="34" charset="0"/>
              </a:rPr>
              <a:t>квалификационной категории</a:t>
            </a:r>
            <a:r>
              <a:rPr lang="ru-RU" sz="1800" i="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1844824"/>
            <a:ext cx="84969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200" b="1" i="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«Чудо-доска» – эффективное средство </a:t>
            </a:r>
          </a:p>
          <a:p>
            <a:pPr>
              <a:spcBef>
                <a:spcPts val="0"/>
              </a:spcBef>
            </a:pPr>
            <a:r>
              <a:rPr lang="ru-RU" sz="3200" b="1" i="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работе по развитию речи </a:t>
            </a:r>
          </a:p>
          <a:p>
            <a:pPr>
              <a:spcBef>
                <a:spcPts val="0"/>
              </a:spcBef>
            </a:pPr>
            <a:r>
              <a:rPr lang="ru-RU" sz="3200" b="1" i="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с ограниченными возможностями здоровья»</a:t>
            </a:r>
            <a:endParaRPr lang="en-US" sz="3200" b="1" i="0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«Центр развития ребёнка-детский сад»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г.Усинска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5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357214"/>
          </a:xfrm>
        </p:spPr>
        <p:txBody>
          <a:bodyPr/>
          <a:lstStyle/>
          <a:p>
            <a:r>
              <a:rPr lang="en-US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</a:t>
            </a:r>
            <a:r>
              <a:rPr lang="ru-RU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</a:t>
            </a:r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  <a:r>
              <a:rPr lang="ru-RU" sz="28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связной </a:t>
            </a:r>
            <a:r>
              <a:rPr lang="ru-RU" sz="28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речи</a:t>
            </a:r>
            <a:endParaRPr lang="ru-RU" sz="2800" i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43116"/>
            <a:ext cx="285752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«Учимся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рассказывать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71770" y="642918"/>
            <a:ext cx="607223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Составь предложение» (по предметной картинке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), «Журналист»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Составь описательный рассказ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user\Desktop\Новая папка\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1520045" cy="1071570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6182" y="2000240"/>
            <a:ext cx="5072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Составь предложение, рассказ» (по сюжетной картинке) и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др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85786" y="3357562"/>
            <a:ext cx="80010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IV </a:t>
            </a: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блок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ru-RU" sz="28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Формирование, развитие зрительного </a:t>
            </a:r>
            <a:r>
              <a:rPr lang="ru-RU" sz="2800" kern="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гнозиса</a:t>
            </a:r>
            <a:r>
              <a:rPr lang="ru-RU" sz="28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800" kern="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мнезиса</a:t>
            </a:r>
            <a:r>
              <a:rPr lang="ru-RU" sz="28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500702"/>
            <a:ext cx="285752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«Учимся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наблюдать»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86314" y="4315904"/>
            <a:ext cx="400059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Узнай по контуру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Узнай по силуэту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«Перечёркнутые предметы»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«Разведчик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и др.</a:t>
            </a:r>
          </a:p>
        </p:txBody>
      </p:sp>
      <p:pic>
        <p:nvPicPr>
          <p:cNvPr id="15" name="Рисунок 14" descr="C:\Users\user\Desktop\Новая папка\c12a66eab9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29066"/>
            <a:ext cx="1428760" cy="128588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500858" cy="1214446"/>
          </a:xfrm>
        </p:spPr>
        <p:txBody>
          <a:bodyPr/>
          <a:lstStyle/>
          <a:p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lang="en-US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</a:t>
            </a:r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  <a:r>
              <a:rPr lang="ru-RU" sz="28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8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пространственно-временных представлений.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85926"/>
            <a:ext cx="3143272" cy="138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«Учимся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определять время и место»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00496" y="1500174"/>
            <a:ext cx="5143504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«Числовые </a:t>
            </a:r>
            <a:r>
              <a:rPr lang="ru-RU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пазлы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«Найди картинку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«Вчера, сегодня, завтра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«Робот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«Искатель» и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др.»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85720" y="3357562"/>
            <a:ext cx="88582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lang="en-US" sz="2800" b="1" u="sng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блок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Развитие психических процессов: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памяти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внимания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мышления,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восприятия.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643578"/>
            <a:ext cx="285752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Тренировка ума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929026" y="4286256"/>
            <a:ext cx="50006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«4 – лишний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Нелепица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Что изменилось?»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Послушай, повтори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Продолжи цепочку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Собери картинку» и др.</a:t>
            </a:r>
          </a:p>
        </p:txBody>
      </p:sp>
      <p:pic>
        <p:nvPicPr>
          <p:cNvPr id="12" name="Рисунок 11" descr="C:\Users\user\Desktop\Новая папка\532970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1285884" cy="128588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 descr="https://avatars.mds.yandex.net/get-pdb/51720/ad3c6748-858f-47a3-aaf8-0d2d098971f2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1500198" cy="153046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156" y="338356"/>
            <a:ext cx="6572264" cy="642942"/>
          </a:xfrm>
        </p:spPr>
        <p:txBody>
          <a:bodyPr/>
          <a:lstStyle/>
          <a:p>
            <a:pPr algn="l"/>
            <a:r>
              <a:rPr lang="en-US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</a:t>
            </a:r>
            <a:r>
              <a:rPr lang="ru-RU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блок</a:t>
            </a:r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800" i="0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мелкой моторики.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4206" y="2124306"/>
            <a:ext cx="2714644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«Тренировка пальцев рук»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94602" y="1052736"/>
            <a:ext cx="50720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Трафареты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шаблоны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Пластилин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глина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Счётные палочки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Лего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конструктор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Мозаика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и др.</a:t>
            </a:r>
          </a:p>
        </p:txBody>
      </p:sp>
      <p:pic>
        <p:nvPicPr>
          <p:cNvPr id="15" name="Рисунок 14" descr="C:\Users\user\Desktop\Новая папка\94126183_nasimke_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644" y="624108"/>
            <a:ext cx="1714512" cy="128588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2" descr="C:\Users\user\Desktop\Новая папка\no-translate-detected_121-37197 - копия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1129" y="4711550"/>
            <a:ext cx="990595" cy="112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Users\user\Desktop\Новая папка\no-translate-detected_121-37197 -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169" y="4711550"/>
            <a:ext cx="2000264" cy="119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856169" y="4425798"/>
            <a:ext cx="2000264" cy="19288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9625" y="4354360"/>
            <a:ext cx="2000264" cy="19288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212963" y="5354492"/>
            <a:ext cx="2500330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паре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2641327" y="4425798"/>
            <a:ext cx="3143272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Индивидуально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11560" y="116632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«Чудо-доска» – отличный помощник в работе педагога, эффективное средство и для привлечения родителей к сотрудничеству.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20" r="5734" b="6284"/>
          <a:stretch/>
        </p:blipFill>
        <p:spPr>
          <a:xfrm>
            <a:off x="1003780" y="1491154"/>
            <a:ext cx="359515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91154"/>
            <a:ext cx="3813888" cy="508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9" t="9278" b="9554"/>
          <a:stretch/>
        </p:blipFill>
        <p:spPr>
          <a:xfrm>
            <a:off x="976841" y="4035183"/>
            <a:ext cx="362209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2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1415518"/>
              </p:ext>
            </p:extLst>
          </p:nvPr>
        </p:nvGraphicFramePr>
        <p:xfrm>
          <a:off x="251519" y="1071546"/>
          <a:ext cx="8749636" cy="5594908"/>
        </p:xfrm>
        <a:graphic>
          <a:graphicData uri="http://schemas.openxmlformats.org/drawingml/2006/table">
            <a:tbl>
              <a:tblPr/>
              <a:tblGrid>
                <a:gridCol w="5714171"/>
                <a:gridCol w="3035465"/>
              </a:tblGrid>
              <a:tr h="32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 игр и упражнений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Картинка-символ</a:t>
                      </a: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323">
                <a:tc>
                  <a:txBody>
                    <a:bodyPr/>
                    <a:lstStyle/>
                    <a:p>
                      <a:pPr marL="355600" indent="-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блок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Обогащение, уточнение, активизация, систематизация словаря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предикативного, номинативного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Мудрая сова узнаёт новые слова, что они обозначают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098">
                <a:tc>
                  <a:txBody>
                    <a:bodyPr/>
                    <a:lstStyle/>
                    <a:p>
                      <a:pPr marL="355600" indent="-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блок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развитие грамматического строя речи (словоизменение, словообразование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Мудрая сова узнаёт, как слова дружат друг с другом, как появляются новые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блок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 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связной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речи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Учимся рассказывать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48">
                <a:tc>
                  <a:txBody>
                    <a:bodyPr/>
                    <a:lstStyle/>
                    <a:p>
                      <a:pPr marL="355600" indent="-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блок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развитие зрительного </a:t>
                      </a:r>
                      <a:r>
                        <a:rPr lang="ru-RU" sz="2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гнозиса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20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мнезиса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Учимся наблюдать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48">
                <a:tc>
                  <a:txBody>
                    <a:bodyPr/>
                    <a:lstStyle/>
                    <a:p>
                      <a:pPr marL="355600" indent="-355600" algn="just" defTabSz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блок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пространственно-временных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представлений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Учимся определять время и место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48">
                <a:tc>
                  <a:txBody>
                    <a:bodyPr/>
                    <a:lstStyle/>
                    <a:p>
                      <a:pPr marL="355600" indent="-355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блок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психических процессов: памяти, внимания, мышления,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восприятия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Тренировка ума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VII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блок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 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мелкой 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моторики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Тренировка пальцев рук</a:t>
                      </a: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870" marR="26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«Чудо-доска» 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эффективное средство в работе по развитию речи детей с ограниченными возможностями здоровья</a:t>
            </a:r>
            <a:r>
              <a:rPr lang="ru-RU" sz="20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2000" b="1" i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8143932" cy="1143000"/>
          </a:xfrm>
        </p:spPr>
        <p:txBody>
          <a:bodyPr/>
          <a:lstStyle/>
          <a:p>
            <a:r>
              <a:rPr lang="ru-RU" sz="4800" b="1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4800" b="1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35696" y="4797152"/>
            <a:ext cx="7056784" cy="18749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sz="1800" i="0" u="sng" kern="0" dirty="0" smtClean="0">
                <a:latin typeface="Arial" pitchFamily="34" charset="0"/>
                <a:cs typeface="Arial" pitchFamily="34" charset="0"/>
              </a:rPr>
              <a:t>Подготовили:</a:t>
            </a:r>
          </a:p>
          <a:p>
            <a:pPr marL="0" indent="0" algn="r">
              <a:buFontTx/>
              <a:buNone/>
            </a:pPr>
            <a:r>
              <a:rPr lang="ru-RU" sz="1800" b="1" i="0" kern="0" dirty="0" err="1" smtClean="0">
                <a:latin typeface="Arial" pitchFamily="34" charset="0"/>
                <a:cs typeface="Arial" pitchFamily="34" charset="0"/>
              </a:rPr>
              <a:t>Розитис</a:t>
            </a:r>
            <a:r>
              <a:rPr lang="ru-RU" sz="1800" b="1" i="0" kern="0" dirty="0" smtClean="0">
                <a:latin typeface="Arial" pitchFamily="34" charset="0"/>
                <a:cs typeface="Arial" pitchFamily="34" charset="0"/>
              </a:rPr>
              <a:t> Екатерина Анатольевна</a:t>
            </a:r>
          </a:p>
          <a:p>
            <a:pPr marL="0" indent="0" algn="r">
              <a:buFontTx/>
              <a:buNone/>
            </a:pPr>
            <a:r>
              <a:rPr lang="ru-RU" sz="1800" i="0" kern="0" dirty="0" smtClean="0">
                <a:latin typeface="Arial" pitchFamily="34" charset="0"/>
                <a:cs typeface="Arial" pitchFamily="34" charset="0"/>
              </a:rPr>
              <a:t>воспитатель первой квалификационной категории</a:t>
            </a:r>
          </a:p>
          <a:p>
            <a:pPr marL="0" indent="0" algn="r">
              <a:buFontTx/>
              <a:buNone/>
            </a:pPr>
            <a:r>
              <a:rPr lang="ru-RU" sz="1800" b="1" i="0" kern="0" dirty="0" err="1" smtClean="0">
                <a:latin typeface="Arial" pitchFamily="34" charset="0"/>
                <a:cs typeface="Arial" pitchFamily="34" charset="0"/>
              </a:rPr>
              <a:t>Шевлякова</a:t>
            </a:r>
            <a:r>
              <a:rPr lang="ru-RU" sz="1800" b="1" i="0" kern="0" dirty="0" smtClean="0">
                <a:latin typeface="Arial" pitchFamily="34" charset="0"/>
                <a:cs typeface="Arial" pitchFamily="34" charset="0"/>
              </a:rPr>
              <a:t> Илона Юрьевна</a:t>
            </a:r>
          </a:p>
          <a:p>
            <a:pPr marL="0" indent="0" algn="r">
              <a:buFontTx/>
              <a:buNone/>
            </a:pPr>
            <a:r>
              <a:rPr lang="ru-RU" sz="1800" i="0" kern="0" dirty="0" smtClean="0">
                <a:latin typeface="Arial" pitchFamily="34" charset="0"/>
                <a:cs typeface="Arial" pitchFamily="34" charset="0"/>
              </a:rPr>
              <a:t>учитель-логопед высшей квалификационной категории </a:t>
            </a:r>
            <a:endParaRPr lang="ru-RU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12776"/>
            <a:ext cx="8286808" cy="3672408"/>
          </a:xfrm>
        </p:spPr>
        <p:txBody>
          <a:bodyPr/>
          <a:lstStyle/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</a:t>
            </a: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нарушением слуха (глухие, слабослышащие, позднооглохшие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 нарушением зрения (слепые, слабовидящие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 нарушением речи (логопаты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 нарушением опорно-двигательного 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аппарата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 умственной 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отсталостью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 задержкой психического 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развития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 нарушением поведения и 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общения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ru-RU" sz="18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 комплексными нарушениями психофизического развития, с так называемыми сложными </a:t>
            </a:r>
            <a:r>
              <a:rPr lang="ru-RU" sz="180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дефектами</a:t>
            </a:r>
            <a:endParaRPr lang="ru-RU" dirty="0"/>
          </a:p>
        </p:txBody>
      </p:sp>
      <p:pic>
        <p:nvPicPr>
          <p:cNvPr id="4098" name="Picture 2" descr="http://dou154nn.ru/wp-content/uploads/2017/04/inclusive-kids.jpg"/>
          <p:cNvPicPr>
            <a:picLocks noChangeAspect="1" noChangeArrowheads="1"/>
          </p:cNvPicPr>
          <p:nvPr/>
        </p:nvPicPr>
        <p:blipFill>
          <a:blip r:embed="rId2" cstate="print"/>
          <a:srcRect t="30564"/>
          <a:stretch>
            <a:fillRect/>
          </a:stretch>
        </p:blipFill>
        <p:spPr bwMode="auto">
          <a:xfrm>
            <a:off x="785786" y="4936211"/>
            <a:ext cx="8072526" cy="170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8462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2000" b="1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Дети с ограниченными возможностями здоровья</a:t>
            </a: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ru-RU" sz="2000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>
            <a:spLocks noGrp="1"/>
          </p:cNvSpPr>
          <p:nvPr>
            <p:ph idx="1"/>
          </p:nvPr>
        </p:nvSpPr>
        <p:spPr>
          <a:xfrm>
            <a:off x="755576" y="188640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групп </a:t>
            </a:r>
            <a:r>
              <a:rPr lang="ru-RU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комбинированной </a:t>
            </a:r>
            <a:r>
              <a:rPr lang="ru-RU" sz="2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направленности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компенсирующей направленности,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pPr lvl="0" indent="0" algn="just" defTabSz="447675">
              <a:buNone/>
            </a:pP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2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группы - для детей </a:t>
            </a:r>
            <a:r>
              <a:rPr lang="ru-RU" sz="2200" i="0" u="sng" dirty="0">
                <a:latin typeface="Arial" panose="020B0604020202020204" pitchFamily="34" charset="0"/>
                <a:cs typeface="Arial" panose="020B0604020202020204" pitchFamily="34" charset="0"/>
              </a:rPr>
              <a:t>с задержкой психического развития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indent="0" algn="just" defTabSz="447675">
              <a:buNone/>
            </a:pP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1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группа - для детей </a:t>
            </a:r>
            <a:r>
              <a:rPr lang="ru-RU" sz="2200" i="0" u="sng" dirty="0">
                <a:latin typeface="Arial" panose="020B0604020202020204" pitchFamily="34" charset="0"/>
                <a:cs typeface="Arial" panose="020B0604020202020204" pitchFamily="34" charset="0"/>
              </a:rPr>
              <a:t>с тяжелыми нарушениями речи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2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 defTabSz="447675">
              <a:buNone/>
            </a:pP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1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группа - для детей </a:t>
            </a:r>
            <a:r>
              <a:rPr lang="ru-RU" sz="2200" i="0" u="sng" dirty="0">
                <a:latin typeface="Arial" panose="020B0604020202020204" pitchFamily="34" charset="0"/>
                <a:cs typeface="Arial" panose="020B0604020202020204" pitchFamily="34" charset="0"/>
              </a:rPr>
              <a:t>со сложным дефектом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buNone/>
            </a:pPr>
            <a:r>
              <a:rPr lang="ru-RU" sz="2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240, из них с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ограниченными 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возможностями здоровья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– 72 ребенка, из них 16 детей-инвалидов.</a:t>
            </a:r>
            <a:endParaRPr lang="ru-RU" sz="22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801" y="3789040"/>
            <a:ext cx="8577858" cy="288558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27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571480"/>
          </a:xfrm>
        </p:spPr>
        <p:txBody>
          <a:bodyPr/>
          <a:lstStyle/>
          <a:p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Признаки ОВЗ, особенности психических функций: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71480"/>
            <a:ext cx="6357982" cy="271464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0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отсутствие мотивации к познавательной деятельности, ограничение представлений об окружающем мире;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низкий уровень свойств внимания (устойчивость, концентрация, переключение</a:t>
            </a:r>
            <a:r>
              <a:rPr lang="ru-RU" sz="20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низкий уровень развития речи, </a:t>
            </a:r>
            <a:r>
              <a:rPr lang="ru-RU" sz="20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мышления, </a:t>
            </a:r>
            <a:r>
              <a:rPr lang="ru-RU" sz="20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трудности в понимании инструкций;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нарушение координации движений</a:t>
            </a:r>
            <a:r>
              <a:rPr lang="ru-RU" sz="20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i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rebenkoved.ru/wp-content/uploads/2016/11/Fotolia_43722428_Subscription_Monthly_M_1267306037845413.jpg"/>
          <p:cNvPicPr>
            <a:picLocks noChangeAspect="1" noChangeArrowheads="1"/>
          </p:cNvPicPr>
          <p:nvPr/>
        </p:nvPicPr>
        <p:blipFill>
          <a:blip r:embed="rId2" cstate="print"/>
          <a:srcRect l="28514" r="23963"/>
          <a:stretch>
            <a:fillRect/>
          </a:stretch>
        </p:blipFill>
        <p:spPr bwMode="auto">
          <a:xfrm>
            <a:off x="6873769" y="571480"/>
            <a:ext cx="1984511" cy="278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d2l9bgmqgw93ff.cloudfront.net/wp-content/uploads/2017/09/57420a2a700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641269"/>
            <a:ext cx="3914949" cy="19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12225" y="4628034"/>
            <a:ext cx="4388133" cy="183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других детей отмечается повышенная возбудимость, беспокойство, склонность к вспышкам раздражительности, упрямству.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11560" y="3212509"/>
            <a:ext cx="78901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низкий </a:t>
            </a: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уровень развития мелкой и крупной моторики;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большинства таких детей характерна повышенная утомляемость, быстро утрачивают интерес, отказываются от выполнения задания</a:t>
            </a:r>
            <a:r>
              <a:rPr lang="ru-RU" sz="20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kern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/>
          <a:lstStyle/>
          <a:p>
            <a:r>
              <a:rPr lang="ru-RU" sz="2000" i="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0" dirty="0" err="1"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2000" i="0" dirty="0">
                <a:latin typeface="Arial" pitchFamily="34" charset="0"/>
                <a:cs typeface="Arial" pitchFamily="34" charset="0"/>
              </a:rPr>
              <a:t>» (</a:t>
            </a:r>
            <a:r>
              <a:rPr lang="ru-RU" sz="2000" i="0" dirty="0" err="1">
                <a:latin typeface="Arial" pitchFamily="34" charset="0"/>
                <a:cs typeface="Arial" pitchFamily="34" charset="0"/>
              </a:rPr>
              <a:t>lapbook</a:t>
            </a:r>
            <a:r>
              <a:rPr lang="ru-RU" sz="2000" i="0" dirty="0">
                <a:latin typeface="Arial" pitchFamily="34" charset="0"/>
                <a:cs typeface="Arial" pitchFamily="34" charset="0"/>
              </a:rPr>
              <a:t>) – в дословном переводе с английского языка 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«наколенная книга»</a:t>
            </a:r>
            <a:r>
              <a:rPr lang="ru-RU" sz="2000" i="0" dirty="0">
                <a:latin typeface="Arial" pitchFamily="34" charset="0"/>
                <a:cs typeface="Arial" pitchFamily="34" charset="0"/>
              </a:rPr>
              <a:t>, которую ребёнок может удобно разложить у себя на коленях и просмотреть её содержимое. </a:t>
            </a:r>
          </a:p>
        </p:txBody>
      </p:sp>
      <p:pic>
        <p:nvPicPr>
          <p:cNvPr id="17410" name="Picture 2" descr="http://diary-culture.ru/upload/blogs/b9fb73c95897cd5c9f30fb3b6911099b.jpg"/>
          <p:cNvPicPr>
            <a:picLocks noChangeAspect="1" noChangeArrowheads="1"/>
          </p:cNvPicPr>
          <p:nvPr/>
        </p:nvPicPr>
        <p:blipFill>
          <a:blip r:embed="rId2" cstate="print"/>
          <a:srcRect b="7576"/>
          <a:stretch>
            <a:fillRect/>
          </a:stretch>
        </p:blipFill>
        <p:spPr bwMode="auto">
          <a:xfrm>
            <a:off x="785786" y="1214422"/>
            <a:ext cx="7745753" cy="5369215"/>
          </a:xfrm>
          <a:prstGeom prst="rect">
            <a:avLst/>
          </a:prstGeom>
          <a:noFill/>
        </p:spPr>
      </p:pic>
      <p:pic>
        <p:nvPicPr>
          <p:cNvPr id="17412" name="Picture 4" descr="https://ds04.infourok.ru/uploads/ex/059b/000214f2-95b18803/hello_html_24770e4b.jpg"/>
          <p:cNvPicPr>
            <a:picLocks noChangeAspect="1" noChangeArrowheads="1"/>
          </p:cNvPicPr>
          <p:nvPr/>
        </p:nvPicPr>
        <p:blipFill>
          <a:blip r:embed="rId3" cstate="print"/>
          <a:srcRect t="18804" r="3756" b="10995"/>
          <a:stretch>
            <a:fillRect/>
          </a:stretch>
        </p:blipFill>
        <p:spPr bwMode="auto">
          <a:xfrm>
            <a:off x="642910" y="1571612"/>
            <a:ext cx="8215338" cy="4000528"/>
          </a:xfrm>
          <a:prstGeom prst="rect">
            <a:avLst/>
          </a:prstGeom>
          <a:noFill/>
        </p:spPr>
      </p:pic>
      <p:pic>
        <p:nvPicPr>
          <p:cNvPr id="17414" name="Picture 6" descr="https://i01.fotocdn.net/s23/3/public_pin_l/510/2568224002.jpg"/>
          <p:cNvPicPr>
            <a:picLocks noChangeAspect="1" noChangeArrowheads="1"/>
          </p:cNvPicPr>
          <p:nvPr/>
        </p:nvPicPr>
        <p:blipFill>
          <a:blip r:embed="rId4" cstate="print"/>
          <a:srcRect t="2759" r="3792" b="10344"/>
          <a:stretch>
            <a:fillRect/>
          </a:stretch>
        </p:blipFill>
        <p:spPr bwMode="auto">
          <a:xfrm>
            <a:off x="785786" y="1200600"/>
            <a:ext cx="7929618" cy="5371648"/>
          </a:xfrm>
          <a:prstGeom prst="rect">
            <a:avLst/>
          </a:prstGeom>
          <a:noFill/>
        </p:spPr>
      </p:pic>
      <p:pic>
        <p:nvPicPr>
          <p:cNvPr id="17416" name="Picture 8" descr="https://lapaeva-dmdou65.edumsko.ru/uploads/5000/19588/persona/folders/237a06ad3542b3e8bf768f0115ac9a18-4-1.jpg?1494481854710"/>
          <p:cNvPicPr>
            <a:picLocks noChangeAspect="1" noChangeArrowheads="1"/>
          </p:cNvPicPr>
          <p:nvPr/>
        </p:nvPicPr>
        <p:blipFill>
          <a:blip r:embed="rId5" cstate="print"/>
          <a:srcRect l="9250" t="10000" r="4500" b="6999"/>
          <a:stretch>
            <a:fillRect/>
          </a:stretch>
        </p:blipFill>
        <p:spPr bwMode="auto">
          <a:xfrm>
            <a:off x="857224" y="1071546"/>
            <a:ext cx="7715304" cy="5568437"/>
          </a:xfrm>
          <a:prstGeom prst="rect">
            <a:avLst/>
          </a:prstGeom>
          <a:noFill/>
        </p:spPr>
      </p:pic>
      <p:sp>
        <p:nvSpPr>
          <p:cNvPr id="17418" name="AutoShape 10" descr="https://i10.fotocdn.net/s22/196/public_pin_l/131/2563801795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s://i10.fotocdn.net/s22/196/public_pin_l/131/2563801795.jpg"/>
          <p:cNvPicPr>
            <a:picLocks noChangeAspect="1" noChangeArrowheads="1"/>
          </p:cNvPicPr>
          <p:nvPr/>
        </p:nvPicPr>
        <p:blipFill>
          <a:blip r:embed="rId6" cstate="print"/>
          <a:srcRect t="6250" b="4687"/>
          <a:stretch>
            <a:fillRect/>
          </a:stretch>
        </p:blipFill>
        <p:spPr bwMode="auto">
          <a:xfrm>
            <a:off x="571472" y="1071546"/>
            <a:ext cx="8286776" cy="553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43932" cy="604822"/>
          </a:xfrm>
        </p:spPr>
        <p:txBody>
          <a:bodyPr/>
          <a:lstStyle/>
          <a:p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Развивающая доска «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Бизиборд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i="0" dirty="0">
                <a:latin typeface="Arial" pitchFamily="34" charset="0"/>
                <a:cs typeface="Arial" pitchFamily="34" charset="0"/>
              </a:rPr>
              <a:t>итальянского педагога и учёного Марии </a:t>
            </a:r>
            <a:r>
              <a:rPr lang="ru-RU" sz="2000" i="0" dirty="0" err="1">
                <a:latin typeface="Arial" pitchFamily="34" charset="0"/>
                <a:cs typeface="Arial" pitchFamily="34" charset="0"/>
              </a:rPr>
              <a:t>Монтессори</a:t>
            </a:r>
            <a:endParaRPr lang="ru-RU" sz="20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weproject.kz/media/userfiles/images/3(115).jpg"/>
          <p:cNvPicPr>
            <a:picLocks noChangeAspect="1" noChangeArrowheads="1"/>
          </p:cNvPicPr>
          <p:nvPr/>
        </p:nvPicPr>
        <p:blipFill>
          <a:blip r:embed="rId2" cstate="print"/>
          <a:srcRect l="5178" t="6796" r="4854" b="3883"/>
          <a:stretch>
            <a:fillRect/>
          </a:stretch>
        </p:blipFill>
        <p:spPr bwMode="auto">
          <a:xfrm>
            <a:off x="785786" y="1071546"/>
            <a:ext cx="8043763" cy="5323930"/>
          </a:xfrm>
          <a:prstGeom prst="rect">
            <a:avLst/>
          </a:prstGeom>
          <a:noFill/>
        </p:spPr>
      </p:pic>
      <p:pic>
        <p:nvPicPr>
          <p:cNvPr id="18436" name="Picture 4" descr="https://content.onliner.by/fleamarket/491113/800x800/1fdeb8386ff19439e120509077322416.jpeg"/>
          <p:cNvPicPr>
            <a:picLocks noChangeAspect="1" noChangeArrowheads="1"/>
          </p:cNvPicPr>
          <p:nvPr/>
        </p:nvPicPr>
        <p:blipFill>
          <a:blip r:embed="rId3" cstate="print"/>
          <a:srcRect l="7745" t="6342" r="12220" b="6448"/>
          <a:stretch>
            <a:fillRect/>
          </a:stretch>
        </p:blipFill>
        <p:spPr bwMode="auto">
          <a:xfrm>
            <a:off x="1857356" y="1071546"/>
            <a:ext cx="6021547" cy="5341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57818" y="2285992"/>
            <a:ext cx="3571900" cy="41549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«Чудо-доска» предназначена для индивидуальной и подгруппой формы непосредственно-образовательной деятельности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 детьми с ОВЗ по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образовательным областям: речевое развитие, познавательное развитие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32656"/>
            <a:ext cx="72866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«Чудо-доска» – это собирательный образ плаката и раздаточного материла, который направлен не только на развитие речи ребёнка с ОВЗ в рамках заданной темы, но и на расширение кругозора, коррекции психических функций, формирования мелкой моторики. </a:t>
            </a:r>
          </a:p>
        </p:txBody>
      </p:sp>
      <p:pic>
        <p:nvPicPr>
          <p:cNvPr id="4" name="Рисунок 3" descr="C:\Users\Илона Юрьевна\Desktop\IMG-c04d2e16ab3ea5dd88c8085e909e3f6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428868"/>
            <a:ext cx="4143404" cy="424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1357322"/>
          </a:xfrm>
        </p:spPr>
        <p:txBody>
          <a:bodyPr/>
          <a:lstStyle/>
          <a:p>
            <a:r>
              <a:rPr lang="en-US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</a:t>
            </a:r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8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Обогащение, уточнение, активизация, систематизация словаря </a:t>
            </a:r>
            <a:r>
              <a:rPr lang="ru-RU" sz="28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предикативного, номинативного</a:t>
            </a:r>
            <a:r>
              <a:rPr lang="ru-RU" sz="28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i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sch11-schel.edumsko.ru/uploads/3000/2063/section/261338/Mudryj_Filin.gif?1494338514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2286016" cy="307183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4786322"/>
            <a:ext cx="3429024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«Мудрая сова узнаёт новые слова, что они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обозначают»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14810" y="1452878"/>
            <a:ext cx="492919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Назови одним словом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Угадай кто это?»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«Кто как голос подает?»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Кто как передвигается?»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«Что делает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?»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Назови какой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«Про кого можно сказать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...»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«Кто где живёт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?»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«Назови детёнышей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«Наоборот»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1357322"/>
          </a:xfrm>
        </p:spPr>
        <p:txBody>
          <a:bodyPr/>
          <a:lstStyle/>
          <a:p>
            <a:r>
              <a:rPr lang="en-US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i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</a:t>
            </a:r>
            <a:r>
              <a:rPr lang="ru-RU" sz="2800" b="1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  <a:r>
              <a:rPr lang="ru-RU" sz="2800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ru-RU" sz="2800" i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развитие грамматического строя речи (словоизменение, словообразование)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786322"/>
            <a:ext cx="3786214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«Мудрая сова узнаёт, как слова дружат друг с другом, как появляются новые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14810" y="1752960"/>
            <a:ext cx="492919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Назови ласково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Большой – маленький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Один – много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«Посчитай»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«Назови семью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Мой, моя, моё, мои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Что из чего сделано?»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Чьи следы?»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Фантастический зверь» </a:t>
            </a:r>
            <a:endParaRPr lang="ru-RU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Кто у кого</a:t>
            </a: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?», «Кто с кем?»</a:t>
            </a:r>
            <a:endParaRPr lang="ru-RU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«Вижу кого?», «Что (кого) нарисуем?» и </a:t>
            </a:r>
            <a:r>
              <a:rPr lang="ru-RU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др.</a:t>
            </a:r>
          </a:p>
        </p:txBody>
      </p:sp>
      <p:pic>
        <p:nvPicPr>
          <p:cNvPr id="6" name="Рисунок 5" descr="C:\Users\user\Desktop\514px-Сова_Поздравление_для_библиотек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00174"/>
            <a:ext cx="2286016" cy="3143272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ложение 4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4</Template>
  <TotalTime>366</TotalTime>
  <Words>987</Words>
  <Application>Microsoft Office PowerPoint</Application>
  <PresentationFormat>Экран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Приложение 4</vt:lpstr>
      <vt:lpstr>Слайд 1</vt:lpstr>
      <vt:lpstr>Слайд 2</vt:lpstr>
      <vt:lpstr>Слайд 3</vt:lpstr>
      <vt:lpstr>Признаки ОВЗ, особенности психических функций:</vt:lpstr>
      <vt:lpstr>«Лэпбук» (lapbook) – в дословном переводе с английского языка «наколенная книга», которую ребёнок может удобно разложить у себя на коленях и просмотреть её содержимое. </vt:lpstr>
      <vt:lpstr>Развивающая доска «Бизиборд» итальянского педагога и учёного Марии Монтессори</vt:lpstr>
      <vt:lpstr>Слайд 7</vt:lpstr>
      <vt:lpstr>I блок. Обогащение, уточнение, активизация, систематизация словаря (предикативного, номинативного)</vt:lpstr>
      <vt:lpstr>II блок.  Формирование, развитие грамматического строя речи (словоизменение, словообразование)</vt:lpstr>
      <vt:lpstr>III блок.  Развитие связной речи</vt:lpstr>
      <vt:lpstr>V блок.  Формирование пространственно-временных представлений.</vt:lpstr>
      <vt:lpstr>VII блок. Развитие мелкой моторики.</vt:lpstr>
      <vt:lpstr>Слайд 13</vt:lpstr>
      <vt:lpstr>«Чудо-доска» – эффективное средство в работе по развитию речи детей с ограниченными возможностями здоровья»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ограниченными возможностями –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</dc:title>
  <dc:creator>Илона</dc:creator>
  <cp:lastModifiedBy>КрасниковаИН</cp:lastModifiedBy>
  <cp:revision>37</cp:revision>
  <dcterms:created xsi:type="dcterms:W3CDTF">2017-12-12T02:29:17Z</dcterms:created>
  <dcterms:modified xsi:type="dcterms:W3CDTF">2018-03-12T04:54:18Z</dcterms:modified>
</cp:coreProperties>
</file>