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9" r:id="rId4"/>
    <p:sldId id="275" r:id="rId5"/>
    <p:sldId id="258" r:id="rId6"/>
    <p:sldId id="265" r:id="rId7"/>
    <p:sldId id="259" r:id="rId8"/>
    <p:sldId id="261" r:id="rId9"/>
    <p:sldId id="267" r:id="rId10"/>
    <p:sldId id="262" r:id="rId11"/>
    <p:sldId id="257" r:id="rId12"/>
    <p:sldId id="263" r:id="rId13"/>
    <p:sldId id="264" r:id="rId14"/>
    <p:sldId id="268" r:id="rId15"/>
    <p:sldId id="270" r:id="rId16"/>
    <p:sldId id="274" r:id="rId17"/>
    <p:sldId id="276" r:id="rId18"/>
    <p:sldId id="277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" initials="1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50" autoAdjust="0"/>
    <p:restoredTop sz="86443" autoAdjust="0"/>
  </p:normalViewPr>
  <p:slideViewPr>
    <p:cSldViewPr>
      <p:cViewPr>
        <p:scale>
          <a:sx n="100" d="100"/>
          <a:sy n="100" d="100"/>
        </p:scale>
        <p:origin x="-306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38" units="1/cm"/>
          <inkml:channelProperty channel="Y" name="resolution" value="38" units="1/cm"/>
        </inkml:channelProperties>
      </inkml:inkSource>
      <inkml:timestamp xml:id="ts0" timeString="2014-05-07T11:47:35.45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38" units="1/cm"/>
          <inkml:channelProperty channel="Y" name="resolution" value="38" units="1/cm"/>
        </inkml:channelProperties>
      </inkml:inkSource>
      <inkml:timestamp xml:id="ts0" timeString="2014-05-07T11:47:44.42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38" units="1/cm"/>
          <inkml:channelProperty channel="Y" name="resolution" value="38" units="1/cm"/>
        </inkml:channelProperties>
      </inkml:inkSource>
      <inkml:timestamp xml:id="ts0" timeString="2014-05-07T11:47:47.81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</inkml:trace>
  <inkml:trace contextRef="#ctx0" brushRef="#br0" timeOffset="781">0 0</inkml:trace>
  <inkml:trace contextRef="#ctx0" brushRef="#br0" timeOffset="1203">0 0</inkml:trace>
  <inkml:trace contextRef="#ctx0" brushRef="#br0" timeOffset="1547">0 0</inkml:trace>
  <inkml:trace contextRef="#ctx0" brushRef="#br0" timeOffset="1922">0 0</inkml:trace>
  <inkml:trace contextRef="#ctx0" brushRef="#br0" timeOffset="2484">0 0</inkml:trace>
  <inkml:trace contextRef="#ctx0" brushRef="#br0" timeOffset="2938">0 0</inkml:trace>
  <inkml:trace contextRef="#ctx0" brushRef="#br0" timeOffset="3297">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38" units="1/cm"/>
          <inkml:channelProperty channel="Y" name="resolution" value="38" units="1/cm"/>
        </inkml:channelProperties>
      </inkml:inkSource>
      <inkml:timestamp xml:id="ts0" timeString="2014-05-07T11:49:39.93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0 2</inkml:trace>
  <inkml:trace contextRef="#ctx0" brushRef="#br0" timeOffset="2109">0 2</inkml:trace>
  <inkml:trace contextRef="#ctx0" brushRef="#br0" timeOffset="3172">0 2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38" units="1/cm"/>
          <inkml:channelProperty channel="Y" name="resolution" value="38" units="1/cm"/>
        </inkml:channelProperties>
      </inkml:inkSource>
      <inkml:timestamp xml:id="ts0" timeString="2014-05-07T11:49:44.81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38" units="1/cm"/>
          <inkml:channelProperty channel="Y" name="resolution" value="38" units="1/cm"/>
        </inkml:channelProperties>
      </inkml:inkSource>
      <inkml:timestamp xml:id="ts0" timeString="2014-05-07T11:49:46.45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38" units="1/cm"/>
          <inkml:channelProperty channel="Y" name="resolution" value="38" units="1/cm"/>
        </inkml:channelProperties>
      </inkml:inkSource>
      <inkml:timestamp xml:id="ts0" timeString="2014-05-07T11:49:47.90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A3505B7-ED16-4B04-99B4-EC32ECD4CC49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7FE5FC6-C33A-48E1-B5E0-E964242216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B66EE0A-7F48-43F9-97CA-B9B6D45C3646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16A8190-D61A-4F83-B527-5DFB031210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DF7011F-E463-4138-95D4-7449EC17628D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53D8B04-98E5-4DE4-BC23-B97BDA6DD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DC6B1C5-25E7-4535-BE45-24B56C80C152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316DD5F-81E3-4E2A-AD69-22AC094A71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56BFA37-0367-498B-B91F-9D9E02E395B1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0EEE8CB-0CB9-4D16-8B21-C11C5B2A5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A97ED3B-277E-4E6E-986A-8DC3812BC1D5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3D151B2-3F7C-4C9F-8385-E7293B436B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34C3ACD-2283-47EF-96E8-7B93CA636AD5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3965EC2-3A2B-43F0-BB3A-B3BC661E13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F7DC750-3E02-43AD-B081-74BF710C735E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6807333-CD7E-4AB2-BB26-9398CFCEE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8C6CC12-163B-4496-9376-3078B152C53C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0A74C30-AF87-431B-9441-BFA018E7A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27F04BF-AAE6-4BC4-8F6E-6E023F14C89B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7C27835-1956-4DB4-AD87-482D9F4B5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2B0C1E3-2357-4A02-B08F-88E072FE66F3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1E7A062-1792-4694-8088-3122BA30C5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395288" y="404813"/>
            <a:ext cx="8353425" cy="6048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027" name="Группа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9" name="Рисунок 7" descr="0_8781d_ea3e27ef_L.png"/>
            <p:cNvPicPr>
              <a:picLocks noChangeAspect="1"/>
            </p:cNvPicPr>
            <p:nvPr userDrawn="1"/>
          </p:nvPicPr>
          <p:blipFill>
            <a:blip r:embed="rId13" cstate="print"/>
            <a:srcRect l="2290" r="2660"/>
            <a:stretch>
              <a:fillRect/>
            </a:stretch>
          </p:blipFill>
          <p:spPr bwMode="auto">
            <a:xfrm>
              <a:off x="0" y="0"/>
              <a:ext cx="5976664" cy="54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0" name="Рисунок 8" descr="0_8781d_ea3e27ef_L.png"/>
            <p:cNvPicPr>
              <a:picLocks noChangeAspect="1"/>
            </p:cNvPicPr>
            <p:nvPr userDrawn="1"/>
          </p:nvPicPr>
          <p:blipFill>
            <a:blip r:embed="rId13" cstate="print"/>
            <a:srcRect l="2290" r="2660"/>
            <a:stretch>
              <a:fillRect/>
            </a:stretch>
          </p:blipFill>
          <p:spPr bwMode="auto">
            <a:xfrm flipV="1">
              <a:off x="0" y="6311776"/>
              <a:ext cx="5976664" cy="54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1" name="Рисунок 9" descr="0_8781d_ea3e27ef_L.png"/>
            <p:cNvPicPr>
              <a:picLocks noChangeAspect="1"/>
            </p:cNvPicPr>
            <p:nvPr userDrawn="1"/>
          </p:nvPicPr>
          <p:blipFill>
            <a:blip r:embed="rId13" cstate="print"/>
            <a:srcRect l="2290" r="2660"/>
            <a:stretch>
              <a:fillRect/>
            </a:stretch>
          </p:blipFill>
          <p:spPr bwMode="auto">
            <a:xfrm rot="-5400000">
              <a:off x="-2751224" y="3155888"/>
              <a:ext cx="6048672" cy="54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2" name="Рисунок 10" descr="0_8781d_ea3e27ef_L.png"/>
            <p:cNvPicPr>
              <a:picLocks noChangeAspect="1"/>
            </p:cNvPicPr>
            <p:nvPr userDrawn="1"/>
          </p:nvPicPr>
          <p:blipFill>
            <a:blip r:embed="rId13" cstate="print"/>
            <a:srcRect l="2290" r="2660"/>
            <a:stretch>
              <a:fillRect/>
            </a:stretch>
          </p:blipFill>
          <p:spPr bwMode="auto">
            <a:xfrm rot="5400000" flipH="1">
              <a:off x="5846552" y="3155888"/>
              <a:ext cx="6048672" cy="54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" name="Рисунок 11" descr="0_8781d_ea3e27ef_L.png"/>
            <p:cNvPicPr>
              <a:picLocks noChangeAspect="1"/>
            </p:cNvPicPr>
            <p:nvPr userDrawn="1"/>
          </p:nvPicPr>
          <p:blipFill>
            <a:blip r:embed="rId13" cstate="print"/>
            <a:srcRect l="2290" r="46758"/>
            <a:stretch>
              <a:fillRect/>
            </a:stretch>
          </p:blipFill>
          <p:spPr bwMode="auto">
            <a:xfrm>
              <a:off x="5940152" y="0"/>
              <a:ext cx="3203848" cy="54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Рисунок 12" descr="0_8781d_ea3e27ef_L.png"/>
            <p:cNvPicPr>
              <a:picLocks noChangeAspect="1"/>
            </p:cNvPicPr>
            <p:nvPr userDrawn="1"/>
          </p:nvPicPr>
          <p:blipFill>
            <a:blip r:embed="rId13" cstate="print"/>
            <a:srcRect l="2290" r="46758"/>
            <a:stretch>
              <a:fillRect/>
            </a:stretch>
          </p:blipFill>
          <p:spPr bwMode="auto">
            <a:xfrm flipV="1">
              <a:off x="5940152" y="6311776"/>
              <a:ext cx="3203848" cy="54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.vladimir.i-edu.ru/images/b/b3/S12.gif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.vladimir.i-edu.ru/images/b/b3/S12.gif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slide" Target="slide3.xm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7" Type="http://schemas.openxmlformats.org/officeDocument/2006/relationships/image" Target="../media/image21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customXml" Target="../ink/ink5.xml"/><Relationship Id="rId10" Type="http://schemas.openxmlformats.org/officeDocument/2006/relationships/slide" Target="slide3.xml"/><Relationship Id="rId4" Type="http://schemas.openxmlformats.org/officeDocument/2006/relationships/image" Target="../media/image23.emf"/><Relationship Id="rId9" Type="http://schemas.openxmlformats.org/officeDocument/2006/relationships/customXml" Target="../ink/ink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www.wiki.vladimir.i-edu.ru/images/b/b3/S12.gi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3" Type="http://schemas.openxmlformats.org/officeDocument/2006/relationships/hyperlink" Target="&#1055;&#1086;&#1095;&#1077;&#1084;&#1091;%20&#1074;&#1072;&#1078;&#1085;&#1086;%20&#1085;&#1072;&#1091;&#1095;&#1080;&#1090;&#1100;%20&#1088;&#1077;&#1073;&#1105;&#1085;&#1082;&#1072;%20&#1087;&#1088;&#1072;&#1074;&#1080;&#1083;&#1100;&#1085;&#1086;&#1084;&#1091;%20&#1088;&#1077;&#1095;&#1077;&#1074;&#1086;&#1084;&#1091;%20&#1076;&#1099;&#1093;&#1072;&#1085;&#1080;&#1102;.docx" TargetMode="External"/><Relationship Id="rId7" Type="http://schemas.openxmlformats.org/officeDocument/2006/relationships/slide" Target="slide6.xml"/><Relationship Id="rId12" Type="http://schemas.openxmlformats.org/officeDocument/2006/relationships/slide" Target="slide11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slide" Target="slide10.xml"/><Relationship Id="rId5" Type="http://schemas.openxmlformats.org/officeDocument/2006/relationships/hyperlink" Target="&#1055;&#1088;&#1080;&#160;%20&#1079;&#1072;&#1085;&#1103;&#1090;&#1080;&#1103;&#1093;&#160;%20&#1085;&#1077;&#1086;&#1073;&#1093;&#1086;&#1076;&#1080;&#1084;&#1086;&#160;%20&#1089;&#1086;&#1073;&#1083;&#1102;&#1076;&#1072;&#1090;&#1100;&#160;%20&#1089;&#1083;&#1077;&#1076;&#1091;&#1102;&#1097;&#1080;&#1077;%20&#1090;&#1088;&#1077;&#1073;&#1086;&#1074;&#1072;&#1085;&#1080;&#1103;.docx" TargetMode="External"/><Relationship Id="rId15" Type="http://schemas.openxmlformats.org/officeDocument/2006/relationships/slide" Target="slide14.xml"/><Relationship Id="rId10" Type="http://schemas.openxmlformats.org/officeDocument/2006/relationships/slide" Target="slide9.xml"/><Relationship Id="rId4" Type="http://schemas.openxmlformats.org/officeDocument/2006/relationships/hyperlink" Target="&#1055;&#1088;&#1072;&#1074;&#1080;&#1083;&#1072;%20&#1074;&#1099;&#1087;&#1086;&#1083;&#1085;&#1077;&#1085;&#1080;&#1103;%20&#1076;&#1099;&#1093;&#1072;&#1090;&#1077;&#1083;&#1100;&#1085;&#1099;&#1093;%20&#1091;&#1087;&#1088;&#1072;&#1078;&#1085;&#1077;&#1085;&#1080;&#1081;.docx" TargetMode="External"/><Relationship Id="rId9" Type="http://schemas.openxmlformats.org/officeDocument/2006/relationships/slide" Target="slide8.xml"/><Relationship Id="rId14" Type="http://schemas.openxmlformats.org/officeDocument/2006/relationships/slide" Target="slide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6.gif"/><Relationship Id="rId4" Type="http://schemas.openxmlformats.org/officeDocument/2006/relationships/hyperlink" Target="http://www.wiki.vladimir.i-edu.ru/images/b/b3/S12.gif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8.png"/><Relationship Id="rId7" Type="http://schemas.openxmlformats.org/officeDocument/2006/relationships/image" Target="../media/image6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wiki.vladimir.i-edu.ru/images/b/b3/S12.gif" TargetMode="External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.vladimir.i-edu.ru/images/b/b3/S12.gif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6.gif"/><Relationship Id="rId4" Type="http://schemas.openxmlformats.org/officeDocument/2006/relationships/hyperlink" Target="http://www.wiki.vladimir.i-edu.ru/images/b/b3/S12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642918"/>
            <a:ext cx="7704856" cy="31393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ЗАНИМАТЕЛЬНАЯ ДЫХАТЕЛЬНАЯ  ГИМНАСТИКА</a:t>
            </a:r>
          </a:p>
        </p:txBody>
      </p:sp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3500438" y="4005064"/>
            <a:ext cx="50006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 dirty="0">
                <a:solidFill>
                  <a:schemeClr val="tx2"/>
                </a:solidFill>
                <a:latin typeface="Calibri" pitchFamily="34" charset="0"/>
              </a:rPr>
              <a:t>Презентацию подготовила:</a:t>
            </a:r>
          </a:p>
          <a:p>
            <a:pPr algn="r"/>
            <a:r>
              <a:rPr lang="ru-RU" sz="2400" dirty="0">
                <a:solidFill>
                  <a:schemeClr val="tx2"/>
                </a:solidFill>
                <a:latin typeface="Calibri" pitchFamily="34" charset="0"/>
              </a:rPr>
              <a:t>Кондратьева Елена Александровна </a:t>
            </a:r>
          </a:p>
          <a:p>
            <a:pPr algn="r"/>
            <a:r>
              <a:rPr lang="ru-RU" sz="2400" dirty="0">
                <a:solidFill>
                  <a:schemeClr val="tx2"/>
                </a:solidFill>
                <a:latin typeface="Calibri" pitchFamily="34" charset="0"/>
              </a:rPr>
              <a:t>учитель-логопед</a:t>
            </a:r>
          </a:p>
          <a:p>
            <a:pPr algn="r"/>
            <a:r>
              <a:rPr lang="ru-RU" sz="2400" dirty="0" smtClean="0">
                <a:solidFill>
                  <a:schemeClr val="tx2"/>
                </a:solidFill>
                <a:latin typeface="Calibri" pitchFamily="34" charset="0"/>
              </a:rPr>
              <a:t>МБДОУ «ЦРРДС</a:t>
            </a:r>
            <a:r>
              <a:rPr lang="ru-RU" sz="2400" dirty="0">
                <a:solidFill>
                  <a:schemeClr val="tx2"/>
                </a:solidFill>
                <a:latin typeface="Calibri" pitchFamily="34" charset="0"/>
              </a:rPr>
              <a:t>» </a:t>
            </a:r>
            <a:r>
              <a:rPr lang="ru-RU" sz="2400" dirty="0" err="1">
                <a:solidFill>
                  <a:schemeClr val="tx2"/>
                </a:solidFill>
                <a:latin typeface="Calibri" pitchFamily="34" charset="0"/>
              </a:rPr>
              <a:t>г.Усинска</a:t>
            </a:r>
            <a:endParaRPr lang="ru-RU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3315" name="Picture 3" descr="C:\Users\user\Desktop\лена\34c196b8adb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4143375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779912" y="5949280"/>
            <a:ext cx="1138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2015 год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Documents and Settings\Администратор\Рабочий стол\лена\g5_01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571500"/>
            <a:ext cx="6562725" cy="486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571472" y="5000636"/>
            <a:ext cx="8001056" cy="121444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Плывёт, плывёт кораблик на запад, на восток.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Канаты – паутинки, а парус – лепесток.</a:t>
            </a:r>
          </a:p>
        </p:txBody>
      </p:sp>
      <p:pic>
        <p:nvPicPr>
          <p:cNvPr id="6" name="Picture 7" descr="Изображение:S12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465547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539552" y="548680"/>
            <a:ext cx="576064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6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Управляющая кнопка: справка 6">
            <a:hlinkClick r:id="rId5" action="ppaction://hlinksldjump" highlightClick="1"/>
          </p:cNvPr>
          <p:cNvSpPr/>
          <p:nvPr/>
        </p:nvSpPr>
        <p:spPr>
          <a:xfrm>
            <a:off x="8374451" y="188640"/>
            <a:ext cx="576064" cy="553814"/>
          </a:xfrm>
          <a:prstGeom prst="actionButtonHelp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642938" y="642938"/>
            <a:ext cx="7858125" cy="41433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146" name="Picture 2" descr="C:\Documents and Settings\Администратор\Рабочий стол\лена\oe_d03c9c95d3f748979a2694518363fd5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0" y="3727450"/>
            <a:ext cx="1454150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571472" y="5000636"/>
            <a:ext cx="8001056" cy="121444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Села птичка на окошко посиди еще немножко.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Посиди не улетай улетела  «ай»!</a:t>
            </a:r>
          </a:p>
        </p:txBody>
      </p:sp>
      <p:pic>
        <p:nvPicPr>
          <p:cNvPr id="7" name="Picture 7" descr="Изображение:S12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465547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539552" y="548680"/>
            <a:ext cx="576064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7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9" name="Управляющая кнопка: справка 8">
            <a:hlinkClick r:id="rId5" action="ppaction://hlinksldjump" highlightClick="1"/>
          </p:cNvPr>
          <p:cNvSpPr/>
          <p:nvPr/>
        </p:nvSpPr>
        <p:spPr>
          <a:xfrm>
            <a:off x="8374451" y="188640"/>
            <a:ext cx="576064" cy="553814"/>
          </a:xfrm>
          <a:prstGeom prst="actionButtonHelp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28585E-6 C -0.0026 -0.00532 -0.00538 -0.01041 -0.00781 -0.01573 C -0.01024 -0.02128 -0.01441 -0.03284 -0.01441 -0.03284 C -0.01528 -0.04163 -0.01389 -0.05111 -0.01701 -0.05897 C -0.0191 -0.06452 -0.025 -0.06545 -0.02864 -0.06938 C -0.03107 -0.07193 -0.03281 -0.07516 -0.03507 -0.07794 C -0.03785 -0.08118 -0.04028 -0.08488 -0.04288 -0.08835 C -0.04462 -0.09066 -0.04809 -0.09528 -0.04809 -0.09528 C -0.05052 -0.1043 -0.05347 -0.11101 -0.05851 -0.11772 C -0.06458 -0.15264 -0.05712 -0.09228 -0.06371 -0.17484 C -0.06423 -0.18131 -0.07795 -0.18663 -0.08194 -0.18686 C -0.09844 -0.18802 -0.11476 -0.18802 -0.13125 -0.18872 C -0.14653 -0.18501 -0.13194 -0.19057 -0.14687 -0.17646 C -0.14982 -0.17391 -0.15295 -0.17068 -0.1559 -0.1679 C -0.15712 -0.16674 -0.15972 -0.16443 -0.15972 -0.16443 C -0.16354 -0.15056 -0.15781 -0.16721 -0.16493 -0.15749 C -0.16632 -0.15564 -0.16632 -0.15264 -0.16753 -0.15056 C -0.16857 -0.14894 -0.17031 -0.14871 -0.17153 -0.14732 C -0.17291 -0.14547 -0.17413 -0.14385 -0.17535 -0.142 C -0.18003 -0.1346 -0.18368 -0.12627 -0.19097 -0.1228 C -0.19757 -0.12419 -0.20295 -0.12581 -0.2092 -0.12812 C -0.2118 -0.13159 -0.21389 -0.13575 -0.21701 -0.13853 C -0.21962 -0.14084 -0.22482 -0.14547 -0.22482 -0.14547 C -0.22899 -0.15426 -0.23767 -0.16212 -0.24427 -0.1679 C -0.25052 -0.179 -0.25625 -0.18779 -0.26371 -0.19727 C -0.26875 -0.20352 -0.27014 -0.21022 -0.27673 -0.21462 C -0.28177 -0.22456 -0.27621 -0.21577 -0.28715 -0.22317 C -0.28993 -0.22502 -0.29184 -0.22872 -0.29479 -0.23011 C -0.30139 -0.23312 -0.30868 -0.23242 -0.31562 -0.23358 C -0.32986 -0.24306 -0.33976 -0.24584 -0.3559 -0.24746 C -0.36857 -0.24607 -0.37222 -0.24815 -0.38055 -0.23705 C -0.3842 -0.22387 -0.37882 -0.24006 -0.38576 -0.22849 C -0.38663 -0.22711 -0.38628 -0.22456 -0.38715 -0.22317 C -0.38854 -0.22109 -0.39062 -0.2197 -0.39236 -0.21809 C -0.3967 -0.20884 -0.40486 -0.20328 -0.4118 -0.19727 C -0.4184 -0.18432 -0.40937 -0.20028 -0.41962 -0.18872 C -0.42083 -0.18733 -0.42118 -0.18501 -0.42222 -0.1834 C -0.42864 -0.17368 -0.42778 -0.17484 -0.43385 -0.16952 C -0.44375 -0.15148 -0.43142 -0.17091 -0.44288 -0.16119 C -0.44531 -0.15888 -0.44635 -0.15125 -0.44809 -0.14894 C -0.45243 -0.14316 -0.45503 -0.14246 -0.45972 -0.14015 C -0.47344 -0.14662 -0.44965 -0.13599 -0.48715 -0.14547 C -0.48871 -0.14593 -0.48958 -0.14824 -0.49097 -0.14894 C -0.4967 -0.15287 -0.50295 -0.15657 -0.5092 -0.15934 C -0.51267 -0.16628 -0.51875 -0.16929 -0.52482 -0.17137 C -0.53351 -0.18316 -0.52899 -0.18039 -0.53646 -0.1834 C -0.54062 -0.18918 -0.54097 -0.19427 -0.54427 -0.20074 C -0.54844 -0.21762 -0.55017 -0.2352 -0.5533 -0.25254 C -0.55486 -0.26943 -0.55156 -0.29047 -0.55851 -0.30458 C -0.55972 -0.31129 -0.56198 -0.31545 -0.56371 -0.32193 C -0.56476 -0.33441 -0.56423 -0.33835 -0.56892 -0.34783 C -0.57378 -0.36818 -0.58055 -0.37465 -0.59618 -0.38067 C -0.59809 -0.3883 -0.60486 -0.39385 -0.6092 -0.39963 C -0.61146 -0.40264 -0.61701 -0.40657 -0.61701 -0.40657 C -0.62101 -0.41466 -0.6243 -0.41605 -0.63125 -0.41351 C -0.64392 -0.40194 -0.6592 -0.39801 -0.67413 -0.39801 " pathEditMode="relative" ptsTypes="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 descr="C:\Documents and Settings\Администратор\Рабочий стол\лена\0_85d5c_2890f3a0_XL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4313" y="1643063"/>
            <a:ext cx="4357688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носка-облако 5"/>
          <p:cNvSpPr/>
          <p:nvPr/>
        </p:nvSpPr>
        <p:spPr>
          <a:xfrm>
            <a:off x="3214678" y="1214422"/>
            <a:ext cx="5214974" cy="1785950"/>
          </a:xfrm>
          <a:prstGeom prst="cloudCallout">
            <a:avLst>
              <a:gd name="adj1" fmla="val -65295"/>
              <a:gd name="adj2" fmla="val 2595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– 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150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655875" y="47729775"/>
              <a:ext cx="0" cy="0"/>
            </p14:xfrm>
          </p:contentPart>
        </mc:Choice>
        <mc:Fallback xmlns="">
          <p:pic>
            <p:nvPicPr>
              <p:cNvPr id="2150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655875" y="47729775"/>
                <a:ext cx="0" cy="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Скругленный прямоугольник 8"/>
          <p:cNvSpPr/>
          <p:nvPr/>
        </p:nvSpPr>
        <p:spPr>
          <a:xfrm>
            <a:off x="539552" y="548680"/>
            <a:ext cx="576064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8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Управляющая кнопка: справка 7">
            <a:hlinkClick r:id="rId7" action="ppaction://hlinksldjump" highlightClick="1"/>
          </p:cNvPr>
          <p:cNvSpPr/>
          <p:nvPr/>
        </p:nvSpPr>
        <p:spPr>
          <a:xfrm>
            <a:off x="8374451" y="188640"/>
            <a:ext cx="576064" cy="553814"/>
          </a:xfrm>
          <a:prstGeom prst="actionButtonHelp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Documents and Settings\Администратор\Рабочий стол\лена\47bbe6969c5ba197442c7dca6c00b99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403225"/>
            <a:ext cx="3643312" cy="598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носка-облако 4"/>
          <p:cNvSpPr/>
          <p:nvPr/>
        </p:nvSpPr>
        <p:spPr>
          <a:xfrm>
            <a:off x="4143372" y="857232"/>
            <a:ext cx="4357718" cy="1785950"/>
          </a:xfrm>
          <a:prstGeom prst="cloudCallout">
            <a:avLst>
              <a:gd name="adj1" fmla="val -54647"/>
              <a:gd name="adj2" fmla="val 4505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А-О-У-Ы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552" y="548680"/>
            <a:ext cx="576064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8" name="Управляющая кнопка: справка 7">
            <a:hlinkClick r:id="rId3" action="ppaction://hlinksldjump" highlightClick="1"/>
          </p:cNvPr>
          <p:cNvSpPr/>
          <p:nvPr/>
        </p:nvSpPr>
        <p:spPr>
          <a:xfrm>
            <a:off x="8374451" y="188640"/>
            <a:ext cx="576064" cy="553814"/>
          </a:xfrm>
          <a:prstGeom prst="actionButtonHelp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857224" y="2214554"/>
            <a:ext cx="857256" cy="785818"/>
          </a:xfrm>
          <a:prstGeom prst="star8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3" name="8-конечная звезда 2"/>
          <p:cNvSpPr/>
          <p:nvPr/>
        </p:nvSpPr>
        <p:spPr>
          <a:xfrm>
            <a:off x="1785918" y="2214554"/>
            <a:ext cx="857256" cy="785818"/>
          </a:xfrm>
          <a:prstGeom prst="star8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4" name="8-конечная звезда 3"/>
          <p:cNvSpPr/>
          <p:nvPr/>
        </p:nvSpPr>
        <p:spPr>
          <a:xfrm>
            <a:off x="2714612" y="2214554"/>
            <a:ext cx="857256" cy="785818"/>
          </a:xfrm>
          <a:prstGeom prst="star8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5" name="8-конечная звезда 4"/>
          <p:cNvSpPr/>
          <p:nvPr/>
        </p:nvSpPr>
        <p:spPr>
          <a:xfrm>
            <a:off x="3643306" y="2214554"/>
            <a:ext cx="857256" cy="785818"/>
          </a:xfrm>
          <a:prstGeom prst="star8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</a:p>
        </p:txBody>
      </p:sp>
      <p:sp>
        <p:nvSpPr>
          <p:cNvPr id="6" name="8-конечная звезда 5"/>
          <p:cNvSpPr/>
          <p:nvPr/>
        </p:nvSpPr>
        <p:spPr>
          <a:xfrm>
            <a:off x="4572000" y="2214554"/>
            <a:ext cx="857256" cy="785818"/>
          </a:xfrm>
          <a:prstGeom prst="star8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</a:p>
        </p:txBody>
      </p:sp>
      <p:sp>
        <p:nvSpPr>
          <p:cNvPr id="7" name="8-конечная звезда 6"/>
          <p:cNvSpPr/>
          <p:nvPr/>
        </p:nvSpPr>
        <p:spPr>
          <a:xfrm>
            <a:off x="5500694" y="2214554"/>
            <a:ext cx="857256" cy="785818"/>
          </a:xfrm>
          <a:prstGeom prst="star8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</a:p>
        </p:txBody>
      </p:sp>
      <p:sp>
        <p:nvSpPr>
          <p:cNvPr id="8" name="8-конечная звезда 7"/>
          <p:cNvSpPr/>
          <p:nvPr/>
        </p:nvSpPr>
        <p:spPr>
          <a:xfrm>
            <a:off x="6429388" y="2214554"/>
            <a:ext cx="857256" cy="785818"/>
          </a:xfrm>
          <a:prstGeom prst="star8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</a:p>
        </p:txBody>
      </p:sp>
      <p:sp>
        <p:nvSpPr>
          <p:cNvPr id="9" name="8-конечная звезда 8"/>
          <p:cNvSpPr/>
          <p:nvPr/>
        </p:nvSpPr>
        <p:spPr>
          <a:xfrm>
            <a:off x="7358082" y="2214554"/>
            <a:ext cx="857256" cy="785818"/>
          </a:xfrm>
          <a:prstGeom prst="star8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2938" y="5143500"/>
            <a:ext cx="7858125" cy="10001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Раз, два, три, четыре, пять.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Научился я считать!</a:t>
            </a:r>
            <a:endParaRPr lang="ru-RU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356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257713" y="54043263"/>
              <a:ext cx="0" cy="0"/>
            </p14:xfrm>
          </p:contentPart>
        </mc:Choice>
        <mc:Fallback xmlns="">
          <p:pic>
            <p:nvPicPr>
              <p:cNvPr id="2356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257713" y="540432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56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40050" y="4775200"/>
              <a:ext cx="1588" cy="1588"/>
            </p14:xfrm>
          </p:contentPart>
        </mc:Choice>
        <mc:Fallback xmlns="">
          <p:pic>
            <p:nvPicPr>
              <p:cNvPr id="2356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898762" y="4733912"/>
                <a:ext cx="84164" cy="84164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Скругленный прямоугольник 15"/>
          <p:cNvSpPr/>
          <p:nvPr/>
        </p:nvSpPr>
        <p:spPr>
          <a:xfrm>
            <a:off x="539552" y="548680"/>
            <a:ext cx="746300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10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5" name="Управляющая кнопка: справка 14">
            <a:hlinkClick r:id="rId8" action="ppaction://hlinksldjump" highlightClick="1"/>
          </p:cNvPr>
          <p:cNvSpPr/>
          <p:nvPr/>
        </p:nvSpPr>
        <p:spPr>
          <a:xfrm>
            <a:off x="8374451" y="188640"/>
            <a:ext cx="576064" cy="553814"/>
          </a:xfrm>
          <a:prstGeom prst="actionButtonHelp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1500188"/>
            <a:ext cx="37242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457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36713" y="5708650"/>
              <a:ext cx="1587" cy="1588"/>
            </p14:xfrm>
          </p:contentPart>
        </mc:Choice>
        <mc:Fallback xmlns="">
          <p:pic>
            <p:nvPicPr>
              <p:cNvPr id="2457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95451" y="5667362"/>
                <a:ext cx="84111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458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162338" y="46464538"/>
              <a:ext cx="0" cy="0"/>
            </p14:xfrm>
          </p:contentPart>
        </mc:Choice>
        <mc:Fallback xmlns="">
          <p:pic>
            <p:nvPicPr>
              <p:cNvPr id="2458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162338" y="4646453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458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357388" y="45877163"/>
              <a:ext cx="0" cy="0"/>
            </p14:xfrm>
          </p:contentPart>
        </mc:Choice>
        <mc:Fallback xmlns="">
          <p:pic>
            <p:nvPicPr>
              <p:cNvPr id="2458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357388" y="458771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58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769963" y="37961888"/>
              <a:ext cx="0" cy="0"/>
            </p14:xfrm>
          </p:contentPart>
        </mc:Choice>
        <mc:Fallback xmlns="">
          <p:pic>
            <p:nvPicPr>
              <p:cNvPr id="2458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769963" y="37961888"/>
                <a:ext cx="0" cy="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Скругленный прямоугольник 7"/>
          <p:cNvSpPr/>
          <p:nvPr/>
        </p:nvSpPr>
        <p:spPr>
          <a:xfrm>
            <a:off x="539552" y="548680"/>
            <a:ext cx="746300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11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9" name="Управляющая кнопка: справка 8">
            <a:hlinkClick r:id="rId10" action="ppaction://hlinksldjump" highlightClick="1"/>
          </p:cNvPr>
          <p:cNvSpPr/>
          <p:nvPr/>
        </p:nvSpPr>
        <p:spPr>
          <a:xfrm>
            <a:off x="8374451" y="188640"/>
            <a:ext cx="576064" cy="553814"/>
          </a:xfrm>
          <a:prstGeom prst="actionButtonHelp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76064"/>
          </a:xfrm>
        </p:spPr>
        <p:txBody>
          <a:bodyPr/>
          <a:lstStyle/>
          <a:p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Использованные источники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1"/>
            <a:ext cx="7992888" cy="1728192"/>
          </a:xfrm>
        </p:spPr>
        <p:txBody>
          <a:bodyPr/>
          <a:lstStyle/>
          <a:p>
            <a:pPr marL="457200" indent="-276225" algn="just" defTabSz="895350">
              <a:buNone/>
              <a:tabLst>
                <a:tab pos="628650" algn="l"/>
              </a:tabLst>
            </a:pPr>
            <a:r>
              <a:rPr lang="ru-RU" sz="2400" dirty="0" smtClean="0"/>
              <a:t> 1.    С.А. Алтухов «Открытие Доктора </a:t>
            </a:r>
            <a:r>
              <a:rPr lang="ru-RU" sz="2400" dirty="0" err="1" smtClean="0"/>
              <a:t>Бутейко</a:t>
            </a:r>
            <a:r>
              <a:rPr lang="ru-RU" sz="2400" dirty="0" smtClean="0"/>
              <a:t>»</a:t>
            </a:r>
          </a:p>
          <a:p>
            <a:pPr marL="457200" indent="-276225" algn="just" defTabSz="895350">
              <a:buNone/>
              <a:tabLst>
                <a:tab pos="628650" algn="l"/>
              </a:tabLst>
            </a:pPr>
            <a:r>
              <a:rPr lang="ru-RU" sz="2400" dirty="0" smtClean="0"/>
              <a:t> 2.    Н.Н. Лавров «Дыхание по </a:t>
            </a:r>
            <a:r>
              <a:rPr lang="ru-RU" sz="2400" dirty="0" err="1" smtClean="0"/>
              <a:t>Стрельниковой</a:t>
            </a:r>
            <a:r>
              <a:rPr lang="ru-RU" sz="2400" dirty="0" smtClean="0"/>
              <a:t>» </a:t>
            </a:r>
          </a:p>
          <a:p>
            <a:pPr marL="457200" indent="-276225" algn="just" defTabSz="895350">
              <a:buNone/>
              <a:tabLst>
                <a:tab pos="628650" algn="l"/>
              </a:tabLst>
            </a:pPr>
            <a:r>
              <a:rPr lang="ru-RU" sz="2400" dirty="0" smtClean="0"/>
              <a:t> 3. </a:t>
            </a:r>
            <a:r>
              <a:rPr lang="ru-RU" sz="2400" dirty="0" err="1" smtClean="0"/>
              <a:t>М.Щетинин</a:t>
            </a:r>
            <a:r>
              <a:rPr lang="ru-RU" sz="2400" dirty="0" smtClean="0"/>
              <a:t> «Дыхательная гимнастика по методу Стрельниковой»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996952"/>
            <a:ext cx="792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http://boombob.ru/img/picture/Apr/26/3d144c0ee4bd70a0dec4870efae01694/1.jpg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335506"/>
            <a:ext cx="792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http://img0.liveinternet.ru/images/attach/b/4/117/165/117165162_bigjpeg.gif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3674060"/>
            <a:ext cx="792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http://clp.pskov.ru/downloads/2015/05/AFggNL3Aaj8.jpg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4012614"/>
            <a:ext cx="792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http://www.funlib.ru/cimg/2014/101709/4838324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4351168"/>
            <a:ext cx="792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http://en.academic.ru/pictures/enwiki/80/Piophilia_casei_british_entymology_detail.jpg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4694062"/>
            <a:ext cx="792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https://portal.iv-edu.ru/dep/mouolegrn/mbdou_solnishko/DocLib/32.png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5032616"/>
            <a:ext cx="792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http://img0.joyreactor.com/pics/post/funny-pictures-auto-481824.jpeg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5379339"/>
            <a:ext cx="81369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http://skachatkartinki.ru/img/picture/Apr/26/f4a684d541c3c04294a9a279bdcebf07/1.jpg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5717893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http://www.laphq.co.uk/wp-content/uploads/gallery/pole-inspiration/camilla-party-pole-teacher.jpg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0555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1560" y="548680"/>
            <a:ext cx="792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http://wallpapers-junction.com/Animals/Images/Butterfly-Desktop-Wallpapers.jpg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898038"/>
            <a:ext cx="792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http://wallpaperscraft.ru/image/45988/3840x2400.jpg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1239384"/>
            <a:ext cx="792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http://delovoigruz.umi.ru/images/cms/data/i.jpg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1907005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http://moiwebuspeh.ru/novgod1/988bfed7c87254b9bd8c5c589df0b7e016afee1f769630dfe06dfec87e897bed9797927454a61771da67b879a9ef80b443c12446e3649e61e2b67cdebeea7fdc.gif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1568451"/>
            <a:ext cx="792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http://dl2.glitter-graphics.net/pub/2815/2815182heh3te2888.gif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459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152128"/>
          </a:xfrm>
        </p:spPr>
        <p:txBody>
          <a:bodyPr/>
          <a:lstStyle/>
          <a:p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Желаю успехов!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3500438" y="4643438"/>
            <a:ext cx="50006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 dirty="0">
                <a:solidFill>
                  <a:schemeClr val="tx2"/>
                </a:solidFill>
                <a:latin typeface="Calibri" pitchFamily="34" charset="0"/>
              </a:rPr>
              <a:t>Презентацию подготовила:</a:t>
            </a:r>
          </a:p>
          <a:p>
            <a:pPr algn="r"/>
            <a:r>
              <a:rPr lang="ru-RU" sz="2400" b="1" dirty="0">
                <a:solidFill>
                  <a:schemeClr val="tx2"/>
                </a:solidFill>
                <a:latin typeface="Calibri" pitchFamily="34" charset="0"/>
              </a:rPr>
              <a:t>Кондратьева Елена Александровна </a:t>
            </a:r>
          </a:p>
          <a:p>
            <a:pPr algn="r"/>
            <a:r>
              <a:rPr lang="ru-RU" sz="2400" dirty="0">
                <a:solidFill>
                  <a:schemeClr val="tx2"/>
                </a:solidFill>
                <a:latin typeface="Calibri" pitchFamily="34" charset="0"/>
              </a:rPr>
              <a:t>учитель-логопед</a:t>
            </a:r>
          </a:p>
          <a:p>
            <a:pPr algn="r"/>
            <a:r>
              <a:rPr lang="ru-RU" sz="2400" dirty="0" smtClean="0">
                <a:solidFill>
                  <a:schemeClr val="tx2"/>
                </a:solidFill>
                <a:latin typeface="Calibri" pitchFamily="34" charset="0"/>
              </a:rPr>
              <a:t>МБДОУ «ЦРРДС</a:t>
            </a:r>
            <a:r>
              <a:rPr lang="ru-RU" sz="2400" dirty="0">
                <a:solidFill>
                  <a:schemeClr val="tx2"/>
                </a:solidFill>
                <a:latin typeface="Calibri" pitchFamily="34" charset="0"/>
              </a:rPr>
              <a:t>» </a:t>
            </a:r>
            <a:r>
              <a:rPr lang="ru-RU" sz="2400" dirty="0" err="1">
                <a:solidFill>
                  <a:schemeClr val="tx2"/>
                </a:solidFill>
                <a:latin typeface="Calibri" pitchFamily="34" charset="0"/>
              </a:rPr>
              <a:t>г.Усинска</a:t>
            </a:r>
            <a:endParaRPr lang="ru-RU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0" name="Picture 7" descr="Изображение:S12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620688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369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5400600"/>
          </a:xfrm>
        </p:spPr>
        <p:txBody>
          <a:bodyPr/>
          <a:lstStyle/>
          <a:p>
            <a:pPr algn="l"/>
            <a:r>
              <a:rPr lang="ru-RU" sz="1800" b="1" dirty="0" smtClean="0"/>
              <a:t>Возрастные </a:t>
            </a:r>
            <a:r>
              <a:rPr lang="ru-RU" sz="1800" b="1" dirty="0"/>
              <a:t>категории </a:t>
            </a:r>
            <a:r>
              <a:rPr lang="ru-RU" sz="1800" b="1" dirty="0" smtClean="0"/>
              <a:t>детей: </a:t>
            </a:r>
            <a:r>
              <a:rPr lang="ru-RU" sz="1800" dirty="0" smtClean="0"/>
              <a:t>старший дошкольный и младший школьный</a:t>
            </a:r>
            <a:br>
              <a:rPr lang="ru-RU" sz="1800" dirty="0" smtClean="0"/>
            </a:br>
            <a:r>
              <a:rPr lang="ru-RU" sz="1800" b="1" dirty="0"/>
              <a:t>Р</a:t>
            </a:r>
            <a:r>
              <a:rPr lang="ru-RU" sz="1800" b="1" dirty="0" smtClean="0"/>
              <a:t>екомендации </a:t>
            </a:r>
            <a:r>
              <a:rPr lang="ru-RU" sz="1800" b="1" dirty="0"/>
              <a:t>по </a:t>
            </a:r>
            <a:r>
              <a:rPr lang="ru-RU" sz="1800" b="1" dirty="0" smtClean="0"/>
              <a:t>применению: </a:t>
            </a:r>
            <a:r>
              <a:rPr lang="ru-RU" sz="1800" dirty="0" smtClean="0"/>
              <a:t>презентация предназначена для работы по   формированию </a:t>
            </a:r>
            <a:r>
              <a:rPr lang="ru-RU" sz="1800" dirty="0"/>
              <a:t>правильного </a:t>
            </a:r>
            <a:r>
              <a:rPr lang="ru-RU" sz="1800" dirty="0" smtClean="0"/>
              <a:t>речевого дыхания. </a:t>
            </a:r>
            <a:br>
              <a:rPr lang="ru-RU" sz="1800" dirty="0" smtClean="0"/>
            </a:br>
            <a:r>
              <a:rPr lang="ru-RU" sz="1800" b="1" dirty="0" smtClean="0"/>
              <a:t>Презентацию могут использовать: </a:t>
            </a:r>
            <a:r>
              <a:rPr lang="ru-RU" sz="1800" dirty="0" smtClean="0"/>
              <a:t>учителя-логопеды, воспитатели, родители в работе с детьми по коррекции нарушений звукопроизношения, формирования правильной дикции.</a:t>
            </a:r>
            <a:br>
              <a:rPr lang="ru-RU" sz="1800" dirty="0" smtClean="0"/>
            </a:br>
            <a:r>
              <a:rPr lang="ru-RU" sz="1800" b="1" dirty="0"/>
              <a:t>Для </a:t>
            </a:r>
            <a:r>
              <a:rPr lang="ru-RU" sz="1800" b="1" dirty="0" smtClean="0"/>
              <a:t>выполнения ЗАНИМАТЕЛЬНОЙ ДЫХАТЕЛЬНОЙ ГИМНАСТИКИ </a:t>
            </a:r>
            <a:r>
              <a:rPr lang="ru-RU" sz="1800" b="1" dirty="0"/>
              <a:t>необходимо</a:t>
            </a:r>
            <a:r>
              <a:rPr lang="ru-RU" sz="1800" dirty="0"/>
              <a:t>: ПК, </a:t>
            </a:r>
            <a:r>
              <a:rPr lang="ru-RU" sz="1800" dirty="0" err="1"/>
              <a:t>флешноситель</a:t>
            </a:r>
            <a:r>
              <a:rPr lang="ru-RU" sz="1800" dirty="0"/>
              <a:t> с папкой </a:t>
            </a:r>
            <a:r>
              <a:rPr lang="ru-RU" sz="1800" dirty="0" smtClean="0"/>
              <a:t>«Кондратьева Е.А.», </a:t>
            </a:r>
            <a:r>
              <a:rPr lang="ru-RU" sz="1800" dirty="0"/>
              <a:t>которая содержит презентацию </a:t>
            </a:r>
            <a:r>
              <a:rPr lang="ru-RU" sz="1800" dirty="0" smtClean="0"/>
              <a:t>«Занимательная дыхательная гимнастика» </a:t>
            </a:r>
            <a:r>
              <a:rPr lang="ru-RU" sz="1800" dirty="0"/>
              <a:t>и дополнительный материал к ней (для функционирования гиперссылок, навигационных кнопок в презентации, необходима </a:t>
            </a:r>
            <a:r>
              <a:rPr lang="ru-RU" sz="1800" b="1" dirty="0"/>
              <a:t>вся </a:t>
            </a:r>
            <a:r>
              <a:rPr lang="ru-RU" sz="1800" b="1" dirty="0" smtClean="0"/>
              <a:t>папка</a:t>
            </a:r>
            <a:r>
              <a:rPr lang="ru-RU" sz="1800" dirty="0" smtClean="0"/>
              <a:t>).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После открытия папки </a:t>
            </a:r>
            <a:r>
              <a:rPr lang="ru-RU" sz="1800" dirty="0"/>
              <a:t>«Кондратьева Е.А</a:t>
            </a:r>
            <a:r>
              <a:rPr lang="ru-RU" sz="1800" dirty="0" smtClean="0"/>
              <a:t>.» настраиваем </a:t>
            </a:r>
            <a:r>
              <a:rPr lang="ru-RU" sz="1800" dirty="0"/>
              <a:t>демонстрацию презентации через </a:t>
            </a:r>
            <a:r>
              <a:rPr lang="ru-RU" sz="1800" b="1" dirty="0"/>
              <a:t>«Показ слайдов»</a:t>
            </a:r>
            <a:r>
              <a:rPr lang="ru-RU" sz="1800" dirty="0"/>
              <a:t>, </a:t>
            </a:r>
            <a:r>
              <a:rPr lang="ru-RU" sz="1800" b="1" dirty="0"/>
              <a:t>«С начала»</a:t>
            </a:r>
            <a:r>
              <a:rPr lang="ru-RU" sz="1800" dirty="0"/>
              <a:t>. Переход на следующий слайд происходит </a:t>
            </a:r>
            <a:r>
              <a:rPr lang="ru-RU" sz="1800" b="1" dirty="0"/>
              <a:t>«По щелчку»</a:t>
            </a:r>
            <a:r>
              <a:rPr lang="ru-RU" sz="1800" dirty="0"/>
              <a:t> (клавиша </a:t>
            </a:r>
            <a:r>
              <a:rPr lang="en-US" sz="1800" b="1" dirty="0"/>
              <a:t>Enter</a:t>
            </a:r>
            <a:r>
              <a:rPr lang="ru-RU" sz="1800" dirty="0"/>
              <a:t>).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В </a:t>
            </a:r>
            <a:r>
              <a:rPr lang="ru-RU" sz="1800" b="1" dirty="0" smtClean="0"/>
              <a:t>СОДЕРЖАНИИ</a:t>
            </a:r>
            <a:r>
              <a:rPr lang="ru-RU" sz="1800" dirty="0" smtClean="0"/>
              <a:t> при помощи навигационных кнопок              можно выбрать игру для выработки речевого дыхание (желательно выполнять упражнения последовательно).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На слайдах с упражнениями объекты появляются и передвигаются </a:t>
            </a:r>
            <a:r>
              <a:rPr lang="ru-RU" sz="1800" b="1" dirty="0"/>
              <a:t>«По щелчку</a:t>
            </a:r>
            <a:r>
              <a:rPr lang="ru-RU" sz="1800" b="1" dirty="0" smtClean="0"/>
              <a:t>»</a:t>
            </a:r>
            <a:r>
              <a:rPr lang="ru-RU" sz="1800" dirty="0" smtClean="0"/>
              <a:t>. </a:t>
            </a:r>
            <a:r>
              <a:rPr lang="ru-RU" sz="1800" dirty="0"/>
              <a:t>При помощи </a:t>
            </a:r>
            <a:r>
              <a:rPr lang="ru-RU" sz="1800" dirty="0" smtClean="0"/>
              <a:t>навигационной кнопки          можно узнать рекомендации к выполнению упражнений. 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5" name="Управляющая кнопка: справка 4">
            <a:hlinkClick r:id="" action="ppaction://noaction" highlightClick="1"/>
          </p:cNvPr>
          <p:cNvSpPr/>
          <p:nvPr/>
        </p:nvSpPr>
        <p:spPr>
          <a:xfrm>
            <a:off x="4226818" y="5434099"/>
            <a:ext cx="288032" cy="276907"/>
          </a:xfrm>
          <a:prstGeom prst="actionButtonHelp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96136" y="4383757"/>
            <a:ext cx="622959" cy="21602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МУХА</a:t>
            </a:r>
          </a:p>
        </p:txBody>
      </p:sp>
    </p:spTree>
    <p:extLst>
      <p:ext uri="{BB962C8B-B14F-4D97-AF65-F5344CB8AC3E}">
        <p14:creationId xmlns:p14="http://schemas.microsoft.com/office/powerpoint/2010/main" val="191833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0688"/>
            <a:ext cx="8075240" cy="6120680"/>
          </a:xfrm>
        </p:spPr>
        <p:txBody>
          <a:bodyPr/>
          <a:lstStyle/>
          <a:p>
            <a:pPr marL="266700" indent="-266700">
              <a:spcBef>
                <a:spcPts val="0"/>
              </a:spcBef>
              <a:buNone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Упражнения: «Солнышко», «Муха», «Воздушный шар», «Дельфин»,  «Бабочка», «Кораблик», «Ласточка»</a:t>
            </a:r>
          </a:p>
          <a:p>
            <a:pPr indent="-161925">
              <a:spcBef>
                <a:spcPts val="0"/>
              </a:spcBef>
              <a:buNone/>
            </a:pPr>
            <a:r>
              <a:rPr lang="ru-RU" sz="1800" dirty="0" smtClean="0"/>
              <a:t>- вдох производится через нос;</a:t>
            </a:r>
          </a:p>
          <a:p>
            <a:pPr indent="-161925">
              <a:spcBef>
                <a:spcPts val="0"/>
              </a:spcBef>
              <a:buNone/>
            </a:pPr>
            <a:r>
              <a:rPr lang="ru-RU" sz="1800" dirty="0" smtClean="0"/>
              <a:t>- плечи ребенка остаются в спокойном состоянии (не поднимаются);</a:t>
            </a:r>
          </a:p>
          <a:p>
            <a:pPr indent="-161925">
              <a:spcBef>
                <a:spcPts val="0"/>
              </a:spcBef>
              <a:buNone/>
            </a:pPr>
            <a:r>
              <a:rPr lang="ru-RU" sz="1800" dirty="0" smtClean="0"/>
              <a:t>- выдыхать воздух следует плавно и длительно пока производится движение изображаемого предмета;</a:t>
            </a:r>
          </a:p>
          <a:p>
            <a:pPr indent="-161925">
              <a:spcBef>
                <a:spcPts val="0"/>
              </a:spcBef>
              <a:buNone/>
            </a:pPr>
            <a:r>
              <a:rPr lang="ru-RU" sz="1800" dirty="0" smtClean="0"/>
              <a:t>- щёки ребенка не должны раздуваться (можно контролировать их при помощи рук на этапе разучивания упражнений).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Упражнения: «Солист», «Трио», «Песня», «Счёт»</a:t>
            </a:r>
          </a:p>
          <a:p>
            <a:pPr marL="361950" indent="-180975">
              <a:spcBef>
                <a:spcPts val="0"/>
              </a:spcBef>
              <a:buNone/>
            </a:pPr>
            <a:r>
              <a:rPr lang="ru-RU" sz="1800" dirty="0" smtClean="0"/>
              <a:t>- вдох производится через нос, после чего спокойно произносить гласные звуки. Задания можно варьировать произносить согласные звуки и слоги;</a:t>
            </a:r>
          </a:p>
          <a:p>
            <a:pPr indent="-161925">
              <a:spcBef>
                <a:spcPts val="0"/>
              </a:spcBef>
              <a:buNone/>
            </a:pPr>
            <a:r>
              <a:rPr lang="ru-RU" sz="1800" dirty="0" smtClean="0"/>
              <a:t>- плечи ребенка остаются в спокойном состоянии (не поднимаются).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Упражнение «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Солнце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</a:t>
            </a:r>
          </a:p>
          <a:p>
            <a:pPr indent="-161925">
              <a:spcBef>
                <a:spcPts val="0"/>
              </a:spcBef>
              <a:buNone/>
            </a:pPr>
            <a:r>
              <a:rPr lang="ru-RU" sz="2000" dirty="0"/>
              <a:t>- </a:t>
            </a:r>
            <a:r>
              <a:rPr lang="ru-RU" sz="1800" dirty="0" smtClean="0"/>
              <a:t>вдох производится через нос, после чего спокойно произносить четверостишие согласно ритму движения солнца.</a:t>
            </a:r>
          </a:p>
          <a:p>
            <a:pPr indent="371475">
              <a:spcBef>
                <a:spcPts val="0"/>
              </a:spcBef>
              <a:buNone/>
            </a:pPr>
            <a:r>
              <a:rPr lang="ru-RU" sz="1800" dirty="0" smtClean="0"/>
              <a:t>Дали Алику рогалик                                          Юра Гарин очень рад</a:t>
            </a:r>
          </a:p>
          <a:p>
            <a:pPr indent="371475">
              <a:spcBef>
                <a:spcPts val="0"/>
              </a:spcBef>
              <a:buNone/>
            </a:pPr>
            <a:r>
              <a:rPr lang="ru-RU" sz="1800" dirty="0" smtClean="0"/>
              <a:t>Алик дал рогалик Алле                                     Юре нравится парад</a:t>
            </a:r>
          </a:p>
          <a:p>
            <a:pPr indent="371475">
              <a:spcBef>
                <a:spcPts val="0"/>
              </a:spcBef>
              <a:buNone/>
            </a:pPr>
            <a:r>
              <a:rPr lang="ru-RU" sz="1800" dirty="0" smtClean="0"/>
              <a:t>Алла  Алика ругала                                            О ракетах на параде</a:t>
            </a:r>
          </a:p>
          <a:p>
            <a:pPr indent="371475">
              <a:spcBef>
                <a:spcPts val="0"/>
              </a:spcBef>
              <a:buNone/>
            </a:pPr>
            <a:r>
              <a:rPr lang="ru-RU" sz="1800" dirty="0" smtClean="0"/>
              <a:t>И рогалик ела Алла.                                          Он рассказывает Наде. 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5" name="Управляющая кнопка: возврат 4">
            <a:hlinkClick r:id="" action="ppaction://hlinkshowjump?jump=lastslideviewed" highlightClick="1"/>
          </p:cNvPr>
          <p:cNvSpPr/>
          <p:nvPr/>
        </p:nvSpPr>
        <p:spPr>
          <a:xfrm>
            <a:off x="8053858" y="5723123"/>
            <a:ext cx="504056" cy="504056"/>
          </a:xfrm>
          <a:prstGeom prst="actionButtonRetur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20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1345318" y="4077072"/>
            <a:ext cx="150070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СОЛНЫШКО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802" y="404664"/>
            <a:ext cx="8229600" cy="720080"/>
          </a:xfrm>
        </p:spPr>
        <p:txBody>
          <a:bodyPr/>
          <a:lstStyle/>
          <a:p>
            <a:r>
              <a:rPr lang="ru-RU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ea typeface="+mn-ea"/>
                <a:cs typeface="+mn-cs"/>
              </a:rPr>
              <a:t>Содержание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08721"/>
            <a:ext cx="7992888" cy="3168352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400" b="1" dirty="0">
                <a:ln/>
                <a:solidFill>
                  <a:srgbClr val="0070C0"/>
                </a:solidFill>
              </a:rPr>
              <a:t>Для родителей: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800" b="1" dirty="0" smtClean="0">
                <a:ln/>
                <a:solidFill>
                  <a:srgbClr val="00B050"/>
                </a:solidFill>
                <a:hlinkClick r:id="rId3" action="ppaction://hlinkfile"/>
              </a:rPr>
              <a:t>Почему </a:t>
            </a:r>
            <a:r>
              <a:rPr lang="ru-RU" sz="1800" b="1" dirty="0">
                <a:ln/>
                <a:solidFill>
                  <a:srgbClr val="00B050"/>
                </a:solidFill>
                <a:hlinkClick r:id="rId3" action="ppaction://hlinkfile"/>
              </a:rPr>
              <a:t>важно научить </a:t>
            </a:r>
            <a:r>
              <a:rPr lang="ru-RU" sz="1800" b="1" dirty="0" smtClean="0">
                <a:ln/>
                <a:solidFill>
                  <a:srgbClr val="00B050"/>
                </a:solidFill>
                <a:hlinkClick r:id="rId3" action="ppaction://hlinkfile"/>
              </a:rPr>
              <a:t>ребёнка правильному речевому дыханию</a:t>
            </a:r>
            <a:endParaRPr lang="ru-RU" sz="1800" b="1" dirty="0" smtClean="0">
              <a:ln/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800" b="1" dirty="0">
                <a:ln/>
                <a:solidFill>
                  <a:srgbClr val="00B050"/>
                </a:solidFill>
                <a:hlinkClick r:id="rId4" action="ppaction://hlinkfile"/>
              </a:rPr>
              <a:t>Правила выполнения дыхательных </a:t>
            </a:r>
            <a:r>
              <a:rPr lang="ru-RU" sz="1800" b="1" dirty="0" smtClean="0">
                <a:ln/>
                <a:solidFill>
                  <a:srgbClr val="00B050"/>
                </a:solidFill>
                <a:hlinkClick r:id="rId4" action="ppaction://hlinkfile"/>
              </a:rPr>
              <a:t>упражнений</a:t>
            </a:r>
            <a:endParaRPr lang="ru-RU" sz="1800" b="1" dirty="0" smtClean="0">
              <a:ln/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800" b="1" dirty="0">
                <a:ln/>
                <a:solidFill>
                  <a:srgbClr val="00B050"/>
                </a:solidFill>
                <a:hlinkClick r:id="rId5" action="ppaction://hlinkfile"/>
              </a:rPr>
              <a:t>При  занятиях  необходимо  соблюдать  </a:t>
            </a:r>
            <a:r>
              <a:rPr lang="ru-RU" sz="1800" b="1" dirty="0" smtClean="0">
                <a:ln/>
                <a:solidFill>
                  <a:srgbClr val="00B050"/>
                </a:solidFill>
                <a:hlinkClick r:id="rId5" action="ppaction://hlinkfile"/>
              </a:rPr>
              <a:t>следующие требования</a:t>
            </a:r>
            <a:endParaRPr lang="ru-RU" sz="1800" b="1" dirty="0" smtClean="0">
              <a:ln/>
              <a:solidFill>
                <a:srgbClr val="00B05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400" b="1" dirty="0" smtClean="0">
                <a:ln/>
                <a:solidFill>
                  <a:srgbClr val="0070C0"/>
                </a:solidFill>
              </a:rPr>
              <a:t>Дыхательная гимнастика для детей: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800" b="1" dirty="0" smtClean="0">
                <a:ln/>
                <a:solidFill>
                  <a:srgbClr val="00B050"/>
                </a:solidFill>
                <a:hlinkClick r:id="rId6" action="ppaction://hlinksldjump"/>
              </a:rPr>
              <a:t>Вырабатываем целенаправленную воздушную струю</a:t>
            </a:r>
            <a:endParaRPr lang="ru-RU" sz="1800" b="1" dirty="0" smtClean="0">
              <a:ln/>
              <a:solidFill>
                <a:srgbClr val="00B050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56531" y="5104593"/>
            <a:ext cx="7824142" cy="556655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800" b="1" dirty="0" smtClean="0">
                <a:ln/>
                <a:solidFill>
                  <a:srgbClr val="00B050"/>
                </a:solidFill>
                <a:hlinkClick r:id="rId6" action="ppaction://hlinksldjump"/>
              </a:rPr>
              <a:t>Дыхательно-голосовые упражнения</a:t>
            </a:r>
            <a:endParaRPr lang="ru-RU" sz="1800" b="1" dirty="0">
              <a:ln/>
              <a:solidFill>
                <a:srgbClr val="00B050"/>
              </a:solidFill>
            </a:endParaRPr>
          </a:p>
        </p:txBody>
      </p:sp>
      <p:sp>
        <p:nvSpPr>
          <p:cNvPr id="6" name="Скругленный прямоугольник 5">
            <a:hlinkClick r:id="rId7" action="ppaction://hlinksldjump"/>
          </p:cNvPr>
          <p:cNvSpPr/>
          <p:nvPr/>
        </p:nvSpPr>
        <p:spPr>
          <a:xfrm>
            <a:off x="3012937" y="4067919"/>
            <a:ext cx="913209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МУХА</a:t>
            </a:r>
          </a:p>
        </p:txBody>
      </p:sp>
      <p:sp>
        <p:nvSpPr>
          <p:cNvPr id="7" name="Скругленный прямоугольник 6">
            <a:hlinkClick r:id="rId8" action="ppaction://hlinksldjump"/>
          </p:cNvPr>
          <p:cNvSpPr/>
          <p:nvPr/>
        </p:nvSpPr>
        <p:spPr>
          <a:xfrm>
            <a:off x="4070162" y="4061048"/>
            <a:ext cx="2160240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ВОЗДУШНЫЙ ШАР</a:t>
            </a:r>
          </a:p>
        </p:txBody>
      </p:sp>
      <p:sp>
        <p:nvSpPr>
          <p:cNvPr id="8" name="Скругленный прямоугольник 7">
            <a:hlinkClick r:id="rId9" action="ppaction://hlinksldjump"/>
          </p:cNvPr>
          <p:cNvSpPr/>
          <p:nvPr/>
        </p:nvSpPr>
        <p:spPr>
          <a:xfrm>
            <a:off x="6382802" y="4054921"/>
            <a:ext cx="1287760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ДЕЛЬФИН</a:t>
            </a:r>
          </a:p>
        </p:txBody>
      </p:sp>
      <p:sp>
        <p:nvSpPr>
          <p:cNvPr id="9" name="Скругленный прямоугольник 8">
            <a:hlinkClick r:id="rId10" action="ppaction://hlinksldjump"/>
          </p:cNvPr>
          <p:cNvSpPr/>
          <p:nvPr/>
        </p:nvSpPr>
        <p:spPr>
          <a:xfrm>
            <a:off x="2390550" y="4647753"/>
            <a:ext cx="1215752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БАБОЧКА</a:t>
            </a:r>
          </a:p>
        </p:txBody>
      </p:sp>
      <p:sp>
        <p:nvSpPr>
          <p:cNvPr id="10" name="Скругленный прямоугольник 9">
            <a:hlinkClick r:id="rId11" action="ppaction://hlinksldjump"/>
          </p:cNvPr>
          <p:cNvSpPr/>
          <p:nvPr/>
        </p:nvSpPr>
        <p:spPr>
          <a:xfrm>
            <a:off x="3774341" y="4647753"/>
            <a:ext cx="141066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КОРАБЛИК</a:t>
            </a:r>
          </a:p>
        </p:txBody>
      </p:sp>
      <p:sp>
        <p:nvSpPr>
          <p:cNvPr id="11" name="Скругленный прямоугольник 10">
            <a:hlinkClick r:id="rId12" action="ppaction://hlinksldjump"/>
          </p:cNvPr>
          <p:cNvSpPr/>
          <p:nvPr/>
        </p:nvSpPr>
        <p:spPr>
          <a:xfrm>
            <a:off x="5337409" y="4647753"/>
            <a:ext cx="141066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ЛАСТОЧКА</a:t>
            </a:r>
          </a:p>
        </p:txBody>
      </p:sp>
      <p:sp>
        <p:nvSpPr>
          <p:cNvPr id="12" name="Скругленный прямоугольник 11">
            <a:hlinkClick r:id="rId13" action="ppaction://hlinksldjump"/>
          </p:cNvPr>
          <p:cNvSpPr/>
          <p:nvPr/>
        </p:nvSpPr>
        <p:spPr>
          <a:xfrm>
            <a:off x="1345318" y="5626918"/>
            <a:ext cx="1145305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СОЛИСТ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>
            <a:hlinkClick r:id="rId14" action="ppaction://hlinksldjump"/>
          </p:cNvPr>
          <p:cNvSpPr/>
          <p:nvPr/>
        </p:nvSpPr>
        <p:spPr>
          <a:xfrm>
            <a:off x="2658740" y="5617765"/>
            <a:ext cx="863797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ТРИО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>
            <a:hlinkClick r:id="rId15" action="ppaction://hlinksldjump"/>
          </p:cNvPr>
          <p:cNvSpPr/>
          <p:nvPr/>
        </p:nvSpPr>
        <p:spPr>
          <a:xfrm>
            <a:off x="3707580" y="5617765"/>
            <a:ext cx="985515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ПЕСНЯ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968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лена\0_63c39_f5b1d1be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642938"/>
            <a:ext cx="4857750" cy="397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785786" y="5000636"/>
            <a:ext cx="7572428" cy="121444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Небо хмурится с утра, надо солнышку помочь,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Ветерочком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 стану я, уходите тучи прочь.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sp>
        <p:nvSpPr>
          <p:cNvPr id="2" name="Управляющая кнопка: справка 1">
            <a:hlinkClick r:id="rId3" action="ppaction://hlinksldjump" highlightClick="1"/>
          </p:cNvPr>
          <p:cNvSpPr/>
          <p:nvPr/>
        </p:nvSpPr>
        <p:spPr>
          <a:xfrm>
            <a:off x="8374451" y="188640"/>
            <a:ext cx="576064" cy="553814"/>
          </a:xfrm>
          <a:prstGeom prst="actionButtonHelp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9552" y="548680"/>
            <a:ext cx="576064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1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C:\Documents and Settings\Администратор\Рабочий стол\лена\05c3c3a0e5f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0" y="2097088"/>
            <a:ext cx="1643063" cy="276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571472" y="5000636"/>
            <a:ext cx="8001056" cy="121444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Удивлялась весенняя муха, от шлепка, улетая спеша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«У меня ведь зеленое брюхо и добрейшая в мире душа».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pic>
        <p:nvPicPr>
          <p:cNvPr id="1026" name="Picture 2" descr="C:\Users\user\Desktop\лена\Musca_domestic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673143">
            <a:off x="776288" y="3490913"/>
            <a:ext cx="1390650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7" descr="Изображение:S12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465547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539552" y="548680"/>
            <a:ext cx="576064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2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Управляющая кнопка: справка 7">
            <a:hlinkClick r:id="rId6" action="ppaction://hlinksldjump" highlightClick="1"/>
          </p:cNvPr>
          <p:cNvSpPr/>
          <p:nvPr/>
        </p:nvSpPr>
        <p:spPr>
          <a:xfrm>
            <a:off x="8374451" y="188640"/>
            <a:ext cx="576064" cy="553814"/>
          </a:xfrm>
          <a:prstGeom prst="actionButtonHelp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26735E-6 C 0.0019 -0.02036 0.0019 -0.04302 0.00746 -0.06175 C 0.01076 -0.08534 0.00642 -0.07817 0.01354 -0.08765 C 0.01909 -0.10986 0.0269 -0.11448 0.04027 -0.1272 C 0.04513 -0.1316 0.04826 -0.13576 0.05381 -0.13923 C 0.05555 -0.14686 0.05694 -0.14848 0.06267 -0.15148 C 0.06545 -0.15495 0.06892 -0.1575 0.0717 -0.1612 C 0.07395 -0.16444 0.07534 -0.16814 0.0776 -0.17114 C 0.08072 -0.18294 0.0901 -0.19612 0.09548 -0.20676 C 0.09652 -0.20861 0.09826 -0.21948 0.09861 -0.22086 C 0.10104 -0.23173 0.1052 -0.24168 0.10746 -0.25255 C 0.10954 -0.26226 0.11163 -0.26966 0.11493 -0.27845 C 0.11562 -0.2803 0.11545 -0.28284 0.11649 -0.28446 C 0.1177 -0.28631 0.11961 -0.28678 0.121 -0.28839 C 0.13003 -0.29834 0.14045 -0.30597 0.1493 -0.31615 C 0.15798 -0.32609 0.1493 -0.31846 0.15972 -0.32817 C 0.16267 -0.33095 0.16875 -0.33604 0.16875 -0.33604 C 0.17152 -0.34182 0.18281 -0.35361 0.18802 -0.35593 C 0.20208 -0.36864 0.20937 -0.37373 0.22534 -0.38183 C 0.22986 -0.38414 0.2342 -0.38969 0.23888 -0.39177 C 0.2427 -0.39362 0.24704 -0.39385 0.25086 -0.3957 C 0.25225 -0.3964 0.25381 -0.39709 0.2552 -0.39778 C 0.26128 -0.40542 0.26788 -0.40958 0.27465 -0.41559 C 0.37534 -0.41235 0.31354 -0.42114 0.34635 -0.40773 C 0.35468 -0.39593 0.37934 -0.39154 0.39114 -0.38969 C 0.4059 -0.38321 0.42222 -0.38761 0.43715 -0.39177 C 0.44756 -0.40056 0.45 -0.40125 0.46267 -0.40357 C 0.48802 -0.41513 0.51788 -0.41374 0.54166 -0.39778 C 0.54895 -0.38784 0.56041 -0.38044 0.57013 -0.37581 C 0.57447 -0.37026 0.5809 -0.36633 0.58663 -0.36402 C 0.5927 -0.35593 0.60017 -0.35222 0.60746 -0.34598 C 0.61093 -0.33904 0.61545 -0.3365 0.61944 -0.33002 C 0.62447 -0.32193 0.62986 -0.3099 0.63593 -0.30227 C 0.63871 -0.29048 0.63506 -0.30135 0.64184 -0.29233 C 0.64305 -0.29071 0.64357 -0.28816 0.64479 -0.28631 C 0.65086 -0.2766 0.64739 -0.28354 0.65381 -0.27637 C 0.6592 -0.27036 0.66423 -0.26388 0.67013 -0.25856 C 0.67847 -0.24307 0.67447 -0.24862 0.68072 -0.24075 C 0.68177 -0.2359 0.68437 -0.23173 0.68506 -0.22665 C 0.6875 -0.20884 0.68663 -0.19242 0.69114 -0.17507 C 0.6927 -0.1612 0.69809 -0.15033 0.70156 -0.13715 C 0.70086 -0.09598 0.69531 -0.05412 0.70156 -0.01388 C 0.70225 -0.00926 0.70625 -0.00648 0.70746 -0.00209 C 0.7092 0.00462 0.70972 0.00901 0.71354 0.01387 C 0.71232 0.02752 0.71406 0.03445 0.70607 0.04162 C 0.69965 0.0666 0.66354 0.0629 0.65225 0.06359 C 0.63159 0.07146 0.61267 0.06891 0.59114 0.06753 C 0.58159 0.06475 0.575 0.06082 0.56579 0.05758 C 0.55625 0.04926 0.53975 0.04162 0.52847 0.03769 C 0.52222 0.03237 0.51597 0.03237 0.50902 0.02983 C 0.50034 0.02659 0.49218 0.02104 0.48368 0.0178 C 0.45399 0.00624 0.42204 0.01457 0.39114 0.01387 C 0.3519 -0.00417 0.26354 0.00439 0.24774 0.00393 C 0.24375 0.00185 0.23906 0.00185 0.23593 -0.00209 C 0.23177 -0.00741 0.2342 -0.00532 0.22847 -0.0081 C 0.22187 -0.01642 0.21684 -0.02568 0.21041 -0.03377 C 0.20711 -0.0525 0.20711 -0.04973 0.21041 -0.08164 C 0.21059 -0.08349 0.2125 -0.08419 0.21354 -0.08557 C 0.221 -0.09529 0.22447 -0.09922 0.23437 -0.10338 C 0.24062 -0.11171 0.24913 -0.11587 0.25677 -0.12142 C 0.26493 -0.12766 0.27013 -0.13437 0.27916 -0.13715 C 0.28472 -0.14501 0.28975 -0.14593 0.29704 -0.14917 C 0.30729 -0.1538 0.31423 -0.15727 0.32534 -0.15912 C 0.33715 -0.16467 0.34947 -0.17322 0.35815 -0.18502 C 0.35954 -0.19034 0.36163 -0.1982 0.36579 -0.20098 C 0.37013 -0.20398 0.37604 -0.20398 0.38072 -0.20676 " pathEditMode="relative" ptsTypes="f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Computer Icon Vector Png - Viewing Galle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922" y="650195"/>
            <a:ext cx="1488132" cy="128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omputer Icon Vector Png - Viewing Galle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039563"/>
            <a:ext cx="1488132" cy="128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71472" y="5000636"/>
            <a:ext cx="8001056" cy="121444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Мне купили шар воздушный ярко – красные бока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Озорной и непослушный так и рвётся в облака!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041" l="0" r="977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01008"/>
            <a:ext cx="944734" cy="1324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Computer Icon Vector Png - Viewing Galler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935" y="980728"/>
            <a:ext cx="1968153" cy="170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Изображение:S12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465547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кругленный прямоугольник 13"/>
          <p:cNvSpPr/>
          <p:nvPr/>
        </p:nvSpPr>
        <p:spPr>
          <a:xfrm>
            <a:off x="539552" y="548680"/>
            <a:ext cx="576064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3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0" name="Управляющая кнопка: справка 9">
            <a:hlinkClick r:id="rId8" action="ppaction://hlinksldjump" highlightClick="1"/>
          </p:cNvPr>
          <p:cNvSpPr/>
          <p:nvPr/>
        </p:nvSpPr>
        <p:spPr>
          <a:xfrm>
            <a:off x="8374451" y="188640"/>
            <a:ext cx="576064" cy="553814"/>
          </a:xfrm>
          <a:prstGeom prst="actionButtonHelp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83996E-6 L 0.72448 -0.4091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15" y="-204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642910" y="642918"/>
            <a:ext cx="7858180" cy="414340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1472" y="5000636"/>
            <a:ext cx="8001056" cy="121444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В море плавают дельфины, среди волн мелькают спины.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Только что они здесь были, поиграли и уплыли.</a:t>
            </a:r>
          </a:p>
        </p:txBody>
      </p:sp>
      <p:pic>
        <p:nvPicPr>
          <p:cNvPr id="7" name="Picture 2" descr="C:\Documents and Settings\Администратор\Рабочий стол\лена\poissons14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83B3FB"/>
              </a:clrFrom>
              <a:clrTo>
                <a:srgbClr val="83B3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944629">
            <a:off x="571500" y="3571875"/>
            <a:ext cx="1857375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Изображение:S12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465547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539552" y="548680"/>
            <a:ext cx="576064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4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1" name="Управляющая кнопка: справка 10">
            <a:hlinkClick r:id="rId5" action="ppaction://hlinksldjump" highlightClick="1"/>
          </p:cNvPr>
          <p:cNvSpPr/>
          <p:nvPr/>
        </p:nvSpPr>
        <p:spPr>
          <a:xfrm>
            <a:off x="8374451" y="188640"/>
            <a:ext cx="576064" cy="553814"/>
          </a:xfrm>
          <a:prstGeom prst="actionButtonHelp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7.34505E-6 C 0.00053 -0.00209 0.0014 -0.00394 0.0014 -0.00602 C 0.00348 -0.11448 -0.02499 -0.14455 0.02987 -0.16698 C 0.03126 -0.16837 0.03265 -0.16999 0.03421 -0.17091 C 0.03716 -0.17276 0.04324 -0.17508 0.04324 -0.17508 C 0.05174 -0.17438 0.06008 -0.17415 0.06858 -0.173 C 0.07883 -0.17161 0.08872 -0.16444 0.09844 -0.16097 C 0.10782 -0.1575 0.11754 -0.1575 0.12674 -0.15311 C 0.14723 -0.1538 0.16754 -0.15403 0.18803 -0.15519 C 0.20122 -0.15588 0.20452 -0.18086 0.21633 -0.18502 C 0.22761 -0.19473 0.22206 -0.19103 0.23282 -0.19682 C 0.24081 -0.19612 0.24879 -0.19682 0.2566 -0.19497 C 0.25799 -0.19473 0.25834 -0.19173 0.25956 -0.1908 C 0.2639 -0.18733 0.27136 -0.18525 0.27605 -0.18294 C 0.27796 -0.18201 0.28004 -0.18201 0.28195 -0.18086 C 0.28612 -0.17855 0.28994 -0.17554 0.29393 -0.173 C 0.29601 -0.17161 0.30001 -0.16906 0.30001 -0.16906 C 0.30469 -0.15958 0.31303 -0.15473 0.32084 -0.15103 C 0.33265 -0.13599 0.31876 -0.15218 0.32987 -0.14316 C 0.34324 -0.13252 0.34289 -0.1316 0.35817 -0.12535 C 0.38126 -0.11587 0.40417 -0.10639 0.42831 -0.10338 C 0.45834 -0.10477 0.46633 -0.105 0.48942 -0.11148 C 0.49289 -0.11587 0.49654 -0.1168 0.50001 -0.12119 C 0.50053 -0.1279 0.5007 -0.13461 0.5014 -0.14108 C 0.50226 -0.14871 0.50765 -0.15565 0.51042 -0.16097 C 0.51841 -0.17623 0.5257 -0.19658 0.53733 -0.20676 C 0.53959 -0.213 0.54011 -0.21532 0.54324 -0.22064 C 0.54584 -0.22503 0.54723 -0.2248 0.54914 -0.23058 C 0.55053 -0.23451 0.55226 -0.24261 0.55226 -0.24261 C 0.55331 -0.25209 0.55417 -0.26018 0.55817 -0.26851 C 0.57622 -0.30713 0.60747 -0.30829 0.63872 -0.31014 C 0.64358 -0.31176 0.64897 -0.31176 0.65365 -0.31407 C 0.65504 -0.31476 0.65556 -0.31708 0.6566 -0.31823 C 0.6606 -0.32263 0.66094 -0.32216 0.66563 -0.32401 C 0.67171 -0.32956 0.6764 -0.33581 0.68056 -0.3439 C 0.68213 -0.35801 0.68195 -0.35177 0.68195 -0.36194 " pathEditMode="relative" ptsTypes="fffffffffffffffffffffffffffffffffff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Администратор\Рабочий стол\лена\1fbf2319cb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480"/>
            <a:ext cx="7786742" cy="4429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Скругленный прямоугольник 2"/>
          <p:cNvSpPr/>
          <p:nvPr/>
        </p:nvSpPr>
        <p:spPr>
          <a:xfrm>
            <a:off x="642938" y="5143500"/>
            <a:ext cx="7858125" cy="10001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Бабочка – красавица в разноцветном платьице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По цветам порхает,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нектарчик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 собирает.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" name="Picture 3" descr="C:\Documents and Settings\Администратор\Рабочий стол\лена\butterfly3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7000875" y="2928938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Изображение:S12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465547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539552" y="548680"/>
            <a:ext cx="576064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5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9" name="Управляющая кнопка: справка 8">
            <a:hlinkClick r:id="rId6" action="ppaction://hlinksldjump" highlightClick="1"/>
          </p:cNvPr>
          <p:cNvSpPr/>
          <p:nvPr/>
        </p:nvSpPr>
        <p:spPr>
          <a:xfrm>
            <a:off x="8374451" y="188640"/>
            <a:ext cx="576064" cy="553814"/>
          </a:xfrm>
          <a:prstGeom prst="actionButtonHelp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0.46163 -0.2092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00" y="-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485</Words>
  <Application>Microsoft Office PowerPoint</Application>
  <PresentationFormat>Экран (4:3)</PresentationFormat>
  <Paragraphs>103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Возрастные категории детей: старший дошкольный и младший школьный Рекомендации по применению: презентация предназначена для работы по   формированию правильного речевого дыхания.  Презентацию могут использовать: учителя-логопеды, воспитатели, родители в работе с детьми по коррекции нарушений звукопроизношения, формирования правильной дикции. Для выполнения ЗАНИМАТЕЛЬНОЙ ДЫХАТЕЛЬНОЙ ГИМНАСТИКИ необходимо: ПК, флешноситель с папкой «Кондратьева Е.А.», которая содержит презентацию «Занимательная дыхательная гимнастика» и дополнительный материал к ней (для функционирования гиперссылок, навигационных кнопок в презентации, необходима вся папка). После открытия папки «Кондратьева Е.А.» настраиваем демонстрацию презентации через «Показ слайдов», «С начала». Переход на следующий слайд происходит «По щелчку» (клавиша Enter).  В СОДЕРЖАНИИ при помощи навигационных кнопок              можно выбрать игру для выработки речевого дыхание (желательно выполнять упражнения последовательно). На слайдах с упражнениями объекты появляются и передвигаются «По щелчку». При помощи навигационной кнопки          можно узнать рекомендации к выполнению упражнений.  </vt:lpstr>
      <vt:lpstr>Презентация PowerPoint</vt:lpstr>
      <vt:lpstr>Содержание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Использованные источники</vt:lpstr>
      <vt:lpstr>Презентация PowerPoint</vt:lpstr>
      <vt:lpstr>Желаю успехов!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Илона Юрьевна</cp:lastModifiedBy>
  <cp:revision>55</cp:revision>
  <dcterms:created xsi:type="dcterms:W3CDTF">2014-03-26T12:28:08Z</dcterms:created>
  <dcterms:modified xsi:type="dcterms:W3CDTF">2015-10-28T16:50:30Z</dcterms:modified>
</cp:coreProperties>
</file>