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5" r:id="rId3"/>
    <p:sldId id="262" r:id="rId4"/>
    <p:sldId id="263" r:id="rId5"/>
    <p:sldId id="269" r:id="rId6"/>
    <p:sldId id="270" r:id="rId7"/>
    <p:sldId id="271" r:id="rId8"/>
    <p:sldId id="272" r:id="rId9"/>
    <p:sldId id="26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98AE5-F81D-4A1F-A534-76F33BC216EA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688FD-A2C3-401B-BCD8-9B91BBB55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3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688FD-A2C3-401B-BCD8-9B91BBB552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0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P1040099.JPG"/>
          <p:cNvPicPr>
            <a:picLocks noChangeAspect="1" noChangeArrowheads="1"/>
          </p:cNvPicPr>
          <p:nvPr/>
        </p:nvPicPr>
        <p:blipFill>
          <a:blip r:embed="rId2" cstate="print"/>
          <a:srcRect t="7692"/>
          <a:stretch>
            <a:fillRect/>
          </a:stretch>
        </p:blipFill>
        <p:spPr bwMode="auto">
          <a:xfrm>
            <a:off x="0" y="527536"/>
            <a:ext cx="9144000" cy="6330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Фонетическая гимнастика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Карточка </a:t>
            </a:r>
            <a:r>
              <a:rPr lang="ru-RU" sz="2700" b="1" dirty="0"/>
              <a:t>«Цифровой ряд</a:t>
            </a:r>
            <a:r>
              <a:rPr lang="ru-RU" sz="2700" b="1" dirty="0" smtClean="0"/>
              <a:t>»</a:t>
            </a:r>
            <a:endParaRPr lang="ru-RU" sz="2700" b="1" dirty="0"/>
          </a:p>
        </p:txBody>
      </p:sp>
      <p:pic>
        <p:nvPicPr>
          <p:cNvPr id="5122" name="Picture 2" descr="http://www.podolsklogos.ru/wp-content/uploads/2013/03/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420888"/>
            <a:ext cx="86713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1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ОГОПЕДИЯ\Наглядность\Картинки Упражнения\Лента букв\lenta-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2095070" cy="1460820"/>
          </a:xfrm>
          <a:prstGeom prst="rect">
            <a:avLst/>
          </a:prstGeom>
          <a:noFill/>
        </p:spPr>
      </p:pic>
      <p:pic>
        <p:nvPicPr>
          <p:cNvPr id="2051" name="Picture 3" descr="D:\ЛОГОПЕДИЯ\Наглядность\Картинки Упражнения\Лента букв\lenta-b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71678"/>
            <a:ext cx="2095070" cy="1460820"/>
          </a:xfrm>
          <a:prstGeom prst="rect">
            <a:avLst/>
          </a:prstGeom>
          <a:noFill/>
        </p:spPr>
      </p:pic>
      <p:pic>
        <p:nvPicPr>
          <p:cNvPr id="2052" name="Picture 4" descr="D:\ЛОГОПЕДИЯ\Наглядность\Картинки Упражнения\Лента букв\lenta-b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071678"/>
            <a:ext cx="2103429" cy="1472126"/>
          </a:xfrm>
          <a:prstGeom prst="rect">
            <a:avLst/>
          </a:prstGeom>
          <a:noFill/>
        </p:spPr>
      </p:pic>
      <p:pic>
        <p:nvPicPr>
          <p:cNvPr id="2053" name="Picture 5" descr="D:\ЛОГОПЕДИЯ\Наглядность\Картинки Упражнения\Лента букв\lenta-b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071678"/>
            <a:ext cx="2103037" cy="1471852"/>
          </a:xfrm>
          <a:prstGeom prst="rect">
            <a:avLst/>
          </a:prstGeom>
          <a:noFill/>
        </p:spPr>
      </p:pic>
      <p:pic>
        <p:nvPicPr>
          <p:cNvPr id="2054" name="Picture 6" descr="D:\ЛОГОПЕДИЯ\Наглядность\Картинки Упражнения\Лента букв\lenta-b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52" y="2071678"/>
            <a:ext cx="428628" cy="14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5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лона Юрьевна\Desktop\яяя\8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25" y="1916832"/>
            <a:ext cx="5211209" cy="43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лона Юрьевна\Desktop\яяя\179247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714356"/>
            <a:ext cx="4529427" cy="51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она Юрьевна\Desktop\яяя\555883_gallery-236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28" y="2088237"/>
            <a:ext cx="3323855" cy="24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лона Юрьевна\Desktop\яяя\893312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788" y="6858000"/>
            <a:ext cx="2252663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лона Юрьевна\Desktop\яяя\1452191721_18710179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12971" r="2401" b="10888"/>
          <a:stretch/>
        </p:blipFill>
        <p:spPr bwMode="auto">
          <a:xfrm>
            <a:off x="371474" y="4817079"/>
            <a:ext cx="2699272" cy="162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лона Юрьевна\Desktop\яяя\hello_html_47ce5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3309" y="-1496235"/>
            <a:ext cx="203041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лона Юрьевна\Desktop\яяя\5b66375eaff482eae53f90047b674af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5085184"/>
            <a:ext cx="2304256" cy="117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Илона Юрьевна\Desktop\яяя\8ad7a9e2824ccd062faada149890bc2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4" b="14551"/>
          <a:stretch/>
        </p:blipFill>
        <p:spPr bwMode="auto">
          <a:xfrm>
            <a:off x="6516216" y="2213332"/>
            <a:ext cx="2179182" cy="164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Илона Юрьевна\Desktop\яяя\61f54244197cb9bae5563911a887f25b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1" b="25066"/>
          <a:stretch/>
        </p:blipFill>
        <p:spPr bwMode="auto">
          <a:xfrm>
            <a:off x="6372200" y="628992"/>
            <a:ext cx="2213421" cy="12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Илона Юрьевна\Desktop\яяя\21601_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21227" r="7450" b="22633"/>
          <a:stretch/>
        </p:blipFill>
        <p:spPr bwMode="auto">
          <a:xfrm>
            <a:off x="3070746" y="395981"/>
            <a:ext cx="2293342" cy="15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Илона Юрьевна\Desktop\яяя\пн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72599"/>
            <a:ext cx="2120298" cy="21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Илона Юрьевна\Desktop\яяя\schoolsupplies0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t="10730" r="7943" b="9315"/>
          <a:stretch/>
        </p:blipFill>
        <p:spPr bwMode="auto">
          <a:xfrm>
            <a:off x="312796" y="2762670"/>
            <a:ext cx="2586209" cy="16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domik.ua/pic/publication_135936_imgb28bf35101584fac28c81370ef16c9e2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4926"/>
          <a:stretch/>
        </p:blipFill>
        <p:spPr bwMode="auto">
          <a:xfrm>
            <a:off x="6061391" y="4421869"/>
            <a:ext cx="2857566" cy="20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098852"/>
              </p:ext>
            </p:extLst>
          </p:nvPr>
        </p:nvGraphicFramePr>
        <p:xfrm>
          <a:off x="285720" y="285728"/>
          <a:ext cx="8643998" cy="6357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330"/>
                <a:gridCol w="6143668"/>
              </a:tblGrid>
              <a:tr h="3178991">
                <a:tc>
                  <a:txBody>
                    <a:bodyPr/>
                    <a:lstStyle/>
                    <a:p>
                      <a:r>
                        <a:rPr lang="ru-RU" dirty="0" smtClean="0"/>
                        <a:t>     Группа «Зайчики»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78991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Группа «Белочки»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Блок-схема: узел 1"/>
          <p:cNvSpPr/>
          <p:nvPr/>
        </p:nvSpPr>
        <p:spPr>
          <a:xfrm>
            <a:off x="4276558" y="5733256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4919500" y="5733256"/>
            <a:ext cx="571504" cy="5715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5562442" y="5733256"/>
            <a:ext cx="571504" cy="57150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205384" y="5733256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6848326" y="5733256"/>
            <a:ext cx="571504" cy="5715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347864" y="2548849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990806" y="2548849"/>
            <a:ext cx="571504" cy="5715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633748" y="2548849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276690" y="2548849"/>
            <a:ext cx="571504" cy="5715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919632" y="2548849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562574" y="2548849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205516" y="2548849"/>
            <a:ext cx="571504" cy="5715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848426" y="2548849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openclipart.org/image/2400px/svg_to_png/149581/rab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4" y="764704"/>
            <a:ext cx="1896145" cy="26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ibre.life/p/6/img/logo/900x9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" y="3752277"/>
            <a:ext cx="1684650" cy="22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yurus.ru/upload/iblock/50a/50ae9a517eb6c468ae884e0d6d22c0d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341">
            <a:off x="4807849" y="3552407"/>
            <a:ext cx="2305388" cy="23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ngimg.com/uploads/pencil/pencil_PNG386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9137">
            <a:off x="4602327" y="711261"/>
            <a:ext cx="2085040" cy="15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/>
              <a:t>Материалы к непосредственно образовательной деятельности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по направлению «Речевое развитие» в подготовительной группе для детей с тяжёлыми нарушениями речи «Собираем ранец в школу</a:t>
            </a:r>
            <a:r>
              <a:rPr lang="ru-RU" sz="2000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Демонстрационный </a:t>
            </a:r>
            <a:r>
              <a:rPr lang="ru-RU" b="1" dirty="0"/>
              <a:t>материал: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−  </a:t>
            </a:r>
            <a:r>
              <a:rPr lang="ru-RU" dirty="0"/>
              <a:t>плакат «Алфавит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−  </a:t>
            </a:r>
            <a:r>
              <a:rPr lang="ru-RU" dirty="0"/>
              <a:t>карточки со словами: </a:t>
            </a:r>
            <a:r>
              <a:rPr lang="ru-RU" dirty="0" err="1"/>
              <a:t>пе</a:t>
            </a:r>
            <a:r>
              <a:rPr lang="ru-RU" dirty="0"/>
              <a:t>-нал, ка-ран-</a:t>
            </a:r>
            <a:r>
              <a:rPr lang="ru-RU" dirty="0" err="1"/>
              <a:t>даш</a:t>
            </a:r>
            <a:r>
              <a:rPr lang="ru-RU" dirty="0"/>
              <a:t>, </a:t>
            </a:r>
            <a:r>
              <a:rPr lang="ru-RU" dirty="0" err="1"/>
              <a:t>руч</a:t>
            </a:r>
            <a:r>
              <a:rPr lang="ru-RU" dirty="0"/>
              <a:t>-ка, лас-тик, ли-ней-ка, то-</a:t>
            </a:r>
            <a:r>
              <a:rPr lang="ru-RU" dirty="0" err="1"/>
              <a:t>чил</a:t>
            </a:r>
            <a:r>
              <a:rPr lang="ru-RU" dirty="0"/>
              <a:t>-ка, </a:t>
            </a:r>
            <a:r>
              <a:rPr lang="ru-RU" dirty="0" err="1"/>
              <a:t>тет-ра-ди</a:t>
            </a:r>
            <a:r>
              <a:rPr lang="ru-RU" dirty="0"/>
              <a:t>, у-</a:t>
            </a:r>
            <a:r>
              <a:rPr lang="ru-RU" dirty="0" err="1"/>
              <a:t>чеб</a:t>
            </a:r>
            <a:r>
              <a:rPr lang="ru-RU" dirty="0"/>
              <a:t>-ни-</a:t>
            </a:r>
            <a:r>
              <a:rPr lang="ru-RU" dirty="0" err="1"/>
              <a:t>ки</a:t>
            </a:r>
            <a:r>
              <a:rPr lang="ru-RU" dirty="0"/>
              <a:t>, </a:t>
            </a:r>
            <a:r>
              <a:rPr lang="ru-RU" dirty="0" smtClean="0"/>
              <a:t>пап-ка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smtClean="0"/>
              <a:t> схема </a:t>
            </a:r>
            <a:r>
              <a:rPr lang="ru-RU" dirty="0"/>
              <a:t>характеристики звука</a:t>
            </a:r>
          </a:p>
          <a:p>
            <a:pPr marL="0" indent="0">
              <a:buNone/>
            </a:pPr>
            <a:r>
              <a:rPr lang="ru-RU" b="1" dirty="0" smtClean="0"/>
              <a:t>Раздаточный материал: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−  </a:t>
            </a:r>
            <a:r>
              <a:rPr lang="ru-RU" dirty="0"/>
              <a:t>карточка «Цифровой ряд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6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/>
              <a:t>плакат «Алфавит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2050" name="Picture 2" descr="http://missbagira.ru/images/bagira/2015/03/2088_azb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4565"/>
            <a:ext cx="7992888" cy="59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8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706090"/>
          </a:xfrm>
        </p:spPr>
        <p:txBody>
          <a:bodyPr>
            <a:normAutofit/>
          </a:bodyPr>
          <a:lstStyle/>
          <a:p>
            <a:pPr marL="0" indent="0"/>
            <a:r>
              <a:rPr lang="ru-RU" sz="2400" b="1" dirty="0" smtClean="0"/>
              <a:t>Карточки </a:t>
            </a:r>
            <a:r>
              <a:rPr lang="ru-RU" sz="2400" b="1" dirty="0"/>
              <a:t>со </a:t>
            </a:r>
            <a:r>
              <a:rPr lang="ru-RU" sz="2400" b="1" dirty="0" smtClean="0"/>
              <a:t>словами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42811"/>
              </p:ext>
            </p:extLst>
          </p:nvPr>
        </p:nvGraphicFramePr>
        <p:xfrm>
          <a:off x="457200" y="1801733"/>
          <a:ext cx="8229600" cy="41228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43014"/>
                <a:gridCol w="2743014"/>
                <a:gridCol w="2743572"/>
              </a:tblGrid>
              <a:tr h="1374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ка-ран-даш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1" marR="60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пап-ка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1" marR="60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у-чеб-ни-ки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1" marR="60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пе-нал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1" marR="60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лас-тик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1" marR="60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ли-ней-ка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1" marR="60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руч-ка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1" marR="60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тет-ра-ди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1" marR="60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то-</a:t>
                      </a:r>
                      <a:r>
                        <a:rPr lang="ru-RU" sz="3200" dirty="0" err="1">
                          <a:effectLst/>
                        </a:rPr>
                        <a:t>чил</a:t>
                      </a:r>
                      <a:r>
                        <a:rPr lang="ru-RU" sz="3200" dirty="0">
                          <a:effectLst/>
                        </a:rPr>
                        <a:t>-ка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1" marR="60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8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060397"/>
              </p:ext>
            </p:extLst>
          </p:nvPr>
        </p:nvGraphicFramePr>
        <p:xfrm>
          <a:off x="611560" y="692696"/>
          <a:ext cx="7964582" cy="597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резентация" r:id="rId3" imgW="4570393" imgH="3427320" progId="PowerPoint.Show.12">
                  <p:embed/>
                </p:oleObj>
              </mc:Choice>
              <mc:Fallback>
                <p:oleObj name="Презентация" r:id="rId3" imgW="4570393" imgH="3427320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92696"/>
                        <a:ext cx="7964582" cy="597274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706090"/>
          </a:xfrm>
        </p:spPr>
        <p:txBody>
          <a:bodyPr>
            <a:normAutofit/>
          </a:bodyPr>
          <a:lstStyle/>
          <a:p>
            <a:pPr marL="0" indent="0"/>
            <a:r>
              <a:rPr lang="ru-RU" sz="2400" b="1" dirty="0" smtClean="0"/>
              <a:t>Схема характеристики звука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86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к непосредственно образовательной деятельности  по направлению «Речевое развитие» в подготовительной группе для детей с тяжёлыми нарушениями речи «Собираем ранец в школу»</vt:lpstr>
      <vt:lpstr>плакат «Алфавит»</vt:lpstr>
      <vt:lpstr>Карточки со словами</vt:lpstr>
      <vt:lpstr>Схема характеристики звука</vt:lpstr>
      <vt:lpstr>Карточка «Цифровой ряд»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Илона Юрьевна</cp:lastModifiedBy>
  <cp:revision>16</cp:revision>
  <dcterms:created xsi:type="dcterms:W3CDTF">2017-03-30T08:24:23Z</dcterms:created>
  <dcterms:modified xsi:type="dcterms:W3CDTF">2017-04-23T13:25:14Z</dcterms:modified>
</cp:coreProperties>
</file>