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9" r:id="rId4"/>
    <p:sldId id="260" r:id="rId5"/>
    <p:sldId id="289" r:id="rId6"/>
    <p:sldId id="291" r:id="rId7"/>
    <p:sldId id="279" r:id="rId8"/>
    <p:sldId id="292" r:id="rId9"/>
    <p:sldId id="302" r:id="rId10"/>
    <p:sldId id="303" r:id="rId11"/>
    <p:sldId id="296" r:id="rId12"/>
    <p:sldId id="261" r:id="rId13"/>
    <p:sldId id="304" r:id="rId14"/>
    <p:sldId id="277" r:id="rId1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EAEA"/>
    <a:srgbClr val="1B9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536" autoAdjust="0"/>
    <p:restoredTop sz="94660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5F28F-50BB-40EC-8267-379D43E969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ECA86-5594-4EEB-8612-91B425BE9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F3B6768D-6CB9-4A10-82EC-FC47D284EF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65C67-DEC4-49E9-B906-7923EA0DF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E995-7AAB-41AF-8F99-6BADC3C80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9598D-1F9A-41FE-B0CB-87D9C5C6F1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53912-BE0B-4303-9C44-202CE267B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4E5B7-FA08-4824-B1C5-8532EE022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833FE-415A-40F6-9028-CBDEA1EA1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993A0-5280-4D0A-A66A-F8E9AB0EE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2FA7F-D483-4C61-9966-CFB3F2EC5C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15" imgW="6450794" imgH="952045" progId="">
                  <p:embed/>
                </p:oleObj>
              </mc:Choice>
              <mc:Fallback>
                <p:oleObj name="Image" r:id="rId15" imgW="6450794" imgH="95204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1D5221C4-D1A5-4CB1-8242-CCB5C6CF14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8;&#1075;&#1088;&#1099;%20&#1080;%20&#1091;&#1087;&#1088;&#1072;&#1078;&#1085;&#1077;&#1085;&#1080;&#1103;%20&#1089;&#1086;%20&#1089;&#1083;&#1086;&#1074;&#1072;&#1084;&#1080;%20&#1080;%20&#1089;&#1083;&#1086;&#1075;&#1072;&#1084;&#1080;.do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42910" y="2571744"/>
            <a:ext cx="7786742" cy="289560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КОРРЕКЦИЯ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НАРУШЕНИЙ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ЗВУКОПРОИЗНОШЕНИЯ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214546" y="142852"/>
            <a:ext cx="6672258" cy="2071702"/>
          </a:xfrm>
        </p:spPr>
        <p:txBody>
          <a:bodyPr/>
          <a:lstStyle/>
          <a:p>
            <a:pPr lvl="0" indent="-34290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 озадачены, правильно ли говорит Ваш ребёнок? </a:t>
            </a:r>
          </a:p>
          <a:p>
            <a:pPr lvl="0" indent="-34290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Его речь не понятна окружающим? </a:t>
            </a:r>
          </a:p>
          <a:p>
            <a:pPr lvl="0" indent="-34290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торопитесь опускать руки. </a:t>
            </a:r>
          </a:p>
          <a:p>
            <a:pPr lvl="0" indent="-34290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Нарушения речи преодолеваются с помощью </a:t>
            </a:r>
            <a:r>
              <a:rPr lang="ru-RU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специальных </a:t>
            </a:r>
            <a:r>
              <a:rPr lang="ru-RU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коррекционных занятий.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1"/>
            <a:ext cx="8229600" cy="428628"/>
          </a:xfrm>
        </p:spPr>
        <p:txBody>
          <a:bodyPr/>
          <a:lstStyle/>
          <a:p>
            <a:pPr lvl="0"/>
            <a:r>
              <a:rPr lang="en-US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III </a:t>
            </a:r>
            <a:r>
              <a:rPr lang="ru-RU" sz="3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этап – </a:t>
            </a:r>
            <a:r>
              <a:rPr lang="ru-RU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автоматизация звука</a:t>
            </a:r>
            <a:endParaRPr lang="en-US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143504" y="1000108"/>
            <a:ext cx="371477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Закрепление звука в речи осуществляется путем многократного повторения ребенком вслед за взрослым слогов, слов, предложений,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чистоговорок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, скороговорок, заучивания загадок, пословиц, поговорок, коротких стихотворений, рассказов насыщенных нужным звуком.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357718" cy="473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Багетная рамка 7">
            <a:hlinkClick r:id="rId3" action="ppaction://hlinkfile"/>
          </p:cNvPr>
          <p:cNvSpPr/>
          <p:nvPr/>
        </p:nvSpPr>
        <p:spPr>
          <a:xfrm>
            <a:off x="5143504" y="5500702"/>
            <a:ext cx="3643338" cy="857256"/>
          </a:xfrm>
          <a:prstGeom prst="bevel">
            <a:avLst/>
          </a:prstGeom>
          <a:solidFill>
            <a:schemeClr val="tx1">
              <a:lumMod val="40000"/>
              <a:lumOff val="6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 и упражнения </a:t>
            </a:r>
          </a:p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 словами и слогами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desktopwallpapers.org.ua-713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928662" y="982249"/>
            <a:ext cx="7215238" cy="5411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29718" cy="857232"/>
          </a:xfrm>
        </p:spPr>
        <p:txBody>
          <a:bodyPr/>
          <a:lstStyle/>
          <a:p>
            <a:r>
              <a:rPr lang="ru-RU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Могут ли родители сами исправить речь ребенка</a:t>
            </a:r>
            <a:r>
              <a:rPr lang="ru-RU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?</a:t>
            </a:r>
            <a:endParaRPr lang="en-US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678198" cy="546500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	</a:t>
            </a:r>
            <a:r>
              <a:rPr lang="ru-RU" sz="18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В 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настоящее время появилась масса книг, помогающих родителям развивать речь ребенка</a:t>
            </a:r>
            <a:r>
              <a:rPr lang="ru-RU" sz="18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. Иногда 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бывает 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достаточно привлечь внимание малыша к правильному произнесению звука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, чтобы получить положительный эффект. </a:t>
            </a:r>
            <a:endPara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	</a:t>
            </a:r>
            <a:r>
              <a:rPr lang="ru-RU" sz="18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В 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других случаях </a:t>
            </a:r>
            <a:r>
              <a:rPr lang="ru-RU" sz="18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необходимо подготовить артикуляционный аппарат при помощи специальных упражнений. 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Однако если, несмотря на </a:t>
            </a:r>
            <a:r>
              <a:rPr lang="ru-RU" sz="18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ваши 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усилия, ребенок в течение месяца занятий так и не научился правильно произносить </a:t>
            </a:r>
            <a:r>
              <a:rPr lang="ru-RU" sz="18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звук, 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лучше всего 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обратиться к профессионалу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. Дальнейшие попытки исправить произношение могут усугубить проблему – например, закрепить у ребенка неправильное произношение или совсем отбить охоту заниматься.</a:t>
            </a:r>
          </a:p>
          <a:p>
            <a:pPr marL="0" indent="0">
              <a:buNone/>
            </a:pPr>
            <a:endParaRPr lang="ru-RU" sz="1800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\52a7229868b527f051ee1c975[1]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28596" y="285728"/>
            <a:ext cx="8286808" cy="6215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2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58278" cy="4929222"/>
          </a:xfrm>
        </p:spPr>
        <p:txBody>
          <a:bodyPr/>
          <a:lstStyle/>
          <a:p>
            <a:pPr mar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	</a:t>
            </a:r>
            <a:r>
              <a:rPr lang="ru-RU" sz="2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Дети </a:t>
            </a:r>
            <a:r>
              <a:rPr lang="ru-RU" sz="2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с нарушениями речи </a:t>
            </a:r>
            <a:r>
              <a:rPr lang="ru-RU" sz="2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нуждаются в квалифицированной помощи специалиста</a:t>
            </a:r>
            <a:r>
              <a:rPr lang="ru-RU" sz="2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. </a:t>
            </a:r>
            <a:endParaRPr lang="en-US" sz="20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  <a:p>
            <a:pPr mar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	</a:t>
            </a:r>
            <a:r>
              <a:rPr lang="ru-RU" sz="2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Но </a:t>
            </a:r>
            <a:r>
              <a:rPr lang="ru-RU" sz="2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не в меньшей степени им нужна адекватная </a:t>
            </a:r>
            <a:r>
              <a:rPr lang="ru-RU" sz="2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помощь родителей</a:t>
            </a:r>
            <a:r>
              <a:rPr lang="ru-RU" sz="2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. Именно родители, заподозрив отставание или нарушение в речевом развитии, должны обратиться за помощью к специалистам и сами активно включиться в коррекционную работу. Ведь никто лучше </a:t>
            </a:r>
            <a:r>
              <a:rPr lang="ru-RU" sz="2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мамы и папы</a:t>
            </a:r>
            <a:r>
              <a:rPr lang="ru-RU" sz="2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 не найдет оптимального подхода к ребенку и никто так остро не </a:t>
            </a:r>
            <a:r>
              <a:rPr lang="ru-RU" sz="2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заинтересован в конечном результате</a:t>
            </a:r>
            <a:r>
              <a:rPr lang="ru-RU" sz="2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1"/>
            <a:ext cx="8072494" cy="428628"/>
          </a:xfrm>
        </p:spPr>
        <p:txBody>
          <a:bodyPr/>
          <a:lstStyle/>
          <a:p>
            <a:pPr lvl="0" algn="ctr"/>
            <a:r>
              <a:rPr lang="ru-RU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ЛОГОПЕД + РОДИТЕЛИ</a:t>
            </a:r>
            <a:endParaRPr lang="en-US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Logo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1"/>
            <a:ext cx="8072494" cy="428628"/>
          </a:xfrm>
        </p:spPr>
        <p:txBody>
          <a:bodyPr/>
          <a:lstStyle/>
          <a:p>
            <a:pPr lvl="0" algn="ctr"/>
            <a:r>
              <a:rPr lang="ru-RU" sz="3600" b="1" kern="12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Использованные источники</a:t>
            </a:r>
            <a:endParaRPr lang="en-US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09664"/>
            <a:ext cx="748407" cy="1148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29168"/>
            <a:ext cx="1139303" cy="598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949280"/>
            <a:ext cx="3025574" cy="459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user\Desktop\Новая папка\0_3ee1f_30643d6f_XL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483843"/>
            <a:ext cx="748407" cy="1122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869160"/>
            <a:ext cx="901904" cy="850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5609" y="1306864"/>
            <a:ext cx="792088" cy="860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C:\Users\user\Desktop\Новая папка\desktopwallpapers.org.ua-713[1].jpg"/>
          <p:cNvPicPr>
            <a:picLocks noChangeAspect="1" noChangeArrowheads="1"/>
          </p:cNvPicPr>
          <p:nvPr/>
        </p:nvPicPr>
        <p:blipFill>
          <a:blip r:embed="rId8">
            <a:lum bright="20000"/>
          </a:blip>
          <a:srcRect/>
          <a:stretch>
            <a:fillRect/>
          </a:stretch>
        </p:blipFill>
        <p:spPr bwMode="auto">
          <a:xfrm>
            <a:off x="4155156" y="3541230"/>
            <a:ext cx="949827" cy="712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C:\Users\user\Desktop\Новая папка\52a7229868b527f051ee1c975[1].jpg"/>
          <p:cNvPicPr>
            <a:picLocks noChangeAspect="1" noChangeArrowheads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4144970" y="2420336"/>
            <a:ext cx="941761" cy="706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25023" y="2480326"/>
            <a:ext cx="2661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http://mir-skazok.net/kak-vospitat-horoshego-rebenka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4983" y="1398457"/>
            <a:ext cx="3095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dirty="0"/>
              <a:t>http://monemo.ru/blog/page165/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16531" y="3674990"/>
            <a:ext cx="2948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dirty="0"/>
              <a:t>http://mir-skazok.net/page/190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20113" y="5001859"/>
            <a:ext cx="2091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http://spooo.ru/blogs/tag/oil/page2293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0221" y="3567499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http://www.chudopredki.ru/page/289/u/u/u/516-znachenie-imeni.html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16531" y="2432765"/>
            <a:ext cx="311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http://www.kinder-smart.com.ua/podgotovka.html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89136" y="5994507"/>
            <a:ext cx="3201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dirty="0"/>
              <a:t>http://sim.ucoz.net/forum/53-97-1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70221" y="1398457"/>
            <a:ext cx="2501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http://www.toy-world.ru/toy429965.html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5643570" y="6357958"/>
            <a:ext cx="2857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Verdana" pitchFamily="34" charset="0"/>
              </a:rPr>
              <a:t>www.themegallery.com</a:t>
            </a:r>
          </a:p>
        </p:txBody>
      </p:sp>
      <p:sp>
        <p:nvSpPr>
          <p:cNvPr id="89092" name="WordArt 4"/>
          <p:cNvSpPr>
            <a:spLocks noChangeArrowheads="1" noChangeShapeType="1" noTextEdit="1"/>
          </p:cNvSpPr>
          <p:nvPr/>
        </p:nvSpPr>
        <p:spPr bwMode="gray">
          <a:xfrm>
            <a:off x="428596" y="2643182"/>
            <a:ext cx="8286808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Благодарю за внимание!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9058" y="142852"/>
            <a:ext cx="500066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Презентацию подготовила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учитель-логопед МБОУ «НШДС» г.Усинска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Шевлякова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 Илона Юрьевна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ChangeArrowheads="1"/>
          </p:cNvSpPr>
          <p:nvPr/>
        </p:nvSpPr>
        <p:spPr bwMode="gray">
          <a:xfrm>
            <a:off x="6000760" y="3357562"/>
            <a:ext cx="2701636" cy="1877437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звуки: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285720" y="2643182"/>
            <a:ext cx="6563591" cy="2591251"/>
            <a:chOff x="528" y="1200"/>
            <a:chExt cx="4548" cy="1995"/>
          </a:xfrm>
        </p:grpSpPr>
        <p:sp>
          <p:nvSpPr>
            <p:cNvPr id="97284" name="AutoShape 4"/>
            <p:cNvSpPr>
              <a:spLocks noChangeArrowheads="1"/>
            </p:cNvSpPr>
            <p:nvPr/>
          </p:nvSpPr>
          <p:spPr bwMode="gray">
            <a:xfrm>
              <a:off x="3300" y="1750"/>
              <a:ext cx="1776" cy="1445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звуки: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Ль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</a:t>
              </a:r>
            </a:p>
            <a:p>
              <a:pPr algn="ctr"/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Рь</a:t>
              </a:r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5" name="AutoShape 5"/>
            <p:cNvSpPr>
              <a:spLocks noChangeArrowheads="1"/>
            </p:cNvSpPr>
            <p:nvPr/>
          </p:nvSpPr>
          <p:spPr bwMode="gray">
            <a:xfrm>
              <a:off x="1865" y="1750"/>
              <a:ext cx="1872" cy="1445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звуки: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Ж</a:t>
              </a:r>
            </a:p>
            <a:p>
              <a:pPr algn="ctr"/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6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445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звуки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</a:p>
            <a:p>
              <a:pPr algn="ctr"/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Сь</a:t>
              </a:r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</a:t>
              </a:r>
            </a:p>
            <a:p>
              <a:pPr algn="ctr"/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Зь</a:t>
              </a:r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7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свистящие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8" name="AutoShape 8"/>
            <p:cNvSpPr>
              <a:spLocks noChangeArrowheads="1"/>
            </p:cNvSpPr>
            <p:nvPr/>
          </p:nvSpPr>
          <p:spPr bwMode="gray">
            <a:xfrm>
              <a:off x="2112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шипящие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9" name="AutoShape 9"/>
            <p:cNvSpPr>
              <a:spLocks noChangeArrowheads="1"/>
            </p:cNvSpPr>
            <p:nvPr/>
          </p:nvSpPr>
          <p:spPr bwMode="gray">
            <a:xfrm>
              <a:off x="3548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соноры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14282" y="857232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В норме, формирование  правильного звукопроизношения заканчивается у детей к 4 – 5 годам. Однако не все дошкольники в состоянии самостоятельно освоить произношение отдельных звуков родного языка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.</a:t>
            </a:r>
            <a:r>
              <a:rPr lang="ru-RU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Чаще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вызывают затруднения у детей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: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black">
          <a:xfrm>
            <a:off x="428596" y="142852"/>
            <a:ext cx="850112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Звукопроизношение</a:t>
            </a:r>
            <a:endParaRPr kumimoji="0" lang="en-US" sz="36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00702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Недостатки звукопроизношения могут выражаться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в отсутствии  звука или его искажении (звук произносится неверно).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715140" y="2643182"/>
            <a:ext cx="1870364" cy="4701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аффрикаты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1822450" y="5099050"/>
            <a:ext cx="6964392" cy="104459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Особенности строения артикуляционного аппарата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(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короткая подъязычная уздечка, высокое нёбо и т.д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.)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705" name="AutoShape 49"/>
          <p:cNvSpPr>
            <a:spLocks noChangeArrowheads="1"/>
          </p:cNvSpPr>
          <p:nvPr/>
        </p:nvSpPr>
        <p:spPr bwMode="gray">
          <a:xfrm>
            <a:off x="2317750" y="3857628"/>
            <a:ext cx="6469092" cy="9223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Плохо развитый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фонематический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слух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  <a:p>
            <a:pPr algn="ctr" eaLnBrk="0" hangingPunct="0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(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ребёнок просто не слышит своего неправильного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  <a:p>
            <a:pPr algn="ctr" eaLnBrk="0" hangingPunct="0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произношения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, он думает, что говорит верно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)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2286000" y="2590800"/>
            <a:ext cx="6500842" cy="98107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Слабость мышц языка, губ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  <a:p>
            <a:pPr algn="ctr" eaLnBrk="0" hangingPunct="0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(ребёнок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не может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выполнять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языком и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губами </a:t>
            </a:r>
          </a:p>
          <a:p>
            <a:pPr algn="ctr" eaLnBrk="0" hangingPunct="0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точные целенаправленные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движения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)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1571604" y="1357298"/>
            <a:ext cx="7143800" cy="97156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Подражание неправильной речи окружающих, 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не только взрослых, но и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детей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70709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7071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16" name="Group 60"/>
          <p:cNvGrpSpPr>
            <a:grpSpLocks/>
          </p:cNvGrpSpPr>
          <p:nvPr/>
        </p:nvGrpSpPr>
        <p:grpSpPr bwMode="auto">
          <a:xfrm>
            <a:off x="2000232" y="2928934"/>
            <a:ext cx="381000" cy="381000"/>
            <a:chOff x="2078" y="1680"/>
            <a:chExt cx="1615" cy="1615"/>
          </a:xfrm>
        </p:grpSpPr>
        <p:sp>
          <p:nvSpPr>
            <p:cNvPr id="7071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30" name="Group 74"/>
          <p:cNvGrpSpPr>
            <a:grpSpLocks/>
          </p:cNvGrpSpPr>
          <p:nvPr/>
        </p:nvGrpSpPr>
        <p:grpSpPr bwMode="auto">
          <a:xfrm>
            <a:off x="2071670" y="4071942"/>
            <a:ext cx="381000" cy="381000"/>
            <a:chOff x="2078" y="1680"/>
            <a:chExt cx="1615" cy="1615"/>
          </a:xfrm>
        </p:grpSpPr>
        <p:sp>
          <p:nvSpPr>
            <p:cNvPr id="7073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3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37" name="Group 81"/>
          <p:cNvGrpSpPr>
            <a:grpSpLocks/>
          </p:cNvGrpSpPr>
          <p:nvPr/>
        </p:nvGrpSpPr>
        <p:grpSpPr bwMode="auto">
          <a:xfrm>
            <a:off x="1643042" y="5143512"/>
            <a:ext cx="355600" cy="381000"/>
            <a:chOff x="2078" y="1680"/>
            <a:chExt cx="1615" cy="1615"/>
          </a:xfrm>
        </p:grpSpPr>
        <p:sp>
          <p:nvSpPr>
            <p:cNvPr id="7073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4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9" name="Rectangle 2"/>
          <p:cNvSpPr txBox="1">
            <a:spLocks noChangeArrowheads="1"/>
          </p:cNvSpPr>
          <p:nvPr/>
        </p:nvSpPr>
        <p:spPr bwMode="black">
          <a:xfrm>
            <a:off x="571472" y="214291"/>
            <a:ext cx="82296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Почему ребенок плохо говорит?</a:t>
            </a:r>
            <a:endParaRPr kumimoji="0" lang="en-US" sz="3600" b="1" i="0" u="none" strike="noStrike" kern="1200" cap="none" spc="0" normalizeH="0" baseline="0" noProof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9" y="1071546"/>
            <a:ext cx="4214841" cy="517367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Искажённое звукопроизношение приносит ребенку немало огорчений в детском саду, а в школе эти трудности возрастают. 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8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Ребёнку нужна помощь взрослого. В одних случаях требуется специальная логопедическая работа,  в других достаточно после консультации логопеда, занятий ребёнка с воспитателем, учителем или родителями</a:t>
            </a:r>
            <a:r>
              <a:rPr lang="ru-RU" sz="1800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.</a:t>
            </a:r>
            <a:endParaRPr lang="ru-RU" sz="1800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85720" y="0"/>
            <a:ext cx="8643998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Как помочь ребёнку 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  <a:p>
            <a:pPr lvl="0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с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нарушениями звукопроизношения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?</a:t>
            </a:r>
            <a:endParaRPr kumimoji="0" lang="en-US" sz="3200" b="1" i="0" u="none" strike="noStrike" kern="1200" cap="none" spc="0" normalizeH="0" baseline="0" noProof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71546"/>
            <a:ext cx="3459184" cy="530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www.themegallery.com</a:t>
            </a:r>
          </a:p>
        </p:txBody>
      </p:sp>
      <p:sp>
        <p:nvSpPr>
          <p:cNvPr id="3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black">
          <a:xfrm>
            <a:off x="142844" y="0"/>
            <a:ext cx="8786874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Сроки преодоления недостатков произношения зависят от ряда факторов: </a:t>
            </a: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1000100" y="1142984"/>
            <a:ext cx="74295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 степени сложности дефекта </a:t>
            </a:r>
          </a:p>
          <a:p>
            <a:pPr marL="0" marR="0" lvl="0" indent="0" algn="l" defTabSz="914400" eaLnBrk="0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 индивидуальных и возрастных особенностей ребёнка</a:t>
            </a:r>
          </a:p>
          <a:p>
            <a:pPr marL="0" marR="0" lvl="0" indent="0" algn="l" defTabSz="914400" eaLnBrk="0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 регулярности занятий </a:t>
            </a:r>
          </a:p>
          <a:p>
            <a:pPr marL="0" marR="0" lvl="0" indent="0" algn="l" defTabSz="914400" eaLnBrk="0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 участия и заинтересованности родителей в этой работе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6429420" cy="3378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786058"/>
            <a:ext cx="8715436" cy="3500462"/>
          </a:xfrm>
        </p:spPr>
        <p:txBody>
          <a:bodyPr/>
          <a:lstStyle/>
          <a:p>
            <a:pPr lvl="0" algn="just">
              <a:lnSpc>
                <a:spcPct val="150000"/>
              </a:lnSpc>
              <a:buNone/>
            </a:pPr>
            <a:r>
              <a:rPr lang="en-US" sz="1800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I </a:t>
            </a:r>
            <a:r>
              <a:rPr lang="ru-RU" sz="1800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этап </a:t>
            </a:r>
            <a:r>
              <a:rPr lang="ru-RU" sz="18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– 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подготовительный</a:t>
            </a:r>
            <a:r>
              <a:rPr lang="ru-RU" sz="18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 </a:t>
            </a:r>
            <a:r>
              <a:rPr lang="ru-RU" sz="1800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(тренировка – выполнение специальных упражнений </a:t>
            </a:r>
            <a:r>
              <a:rPr lang="ru-RU" sz="18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для губ, языка, голоса, дыхания и др.);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1800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II </a:t>
            </a:r>
            <a:r>
              <a:rPr lang="ru-RU" sz="1800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этап </a:t>
            </a:r>
            <a:r>
              <a:rPr lang="ru-RU" sz="18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– 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постановка звука</a:t>
            </a:r>
            <a:r>
              <a:rPr lang="ru-RU" sz="18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  (вызывание звуков по подражанию или при помощи специальных приемов);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1800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III </a:t>
            </a:r>
            <a:r>
              <a:rPr lang="ru-RU" sz="1800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этап </a:t>
            </a:r>
            <a:r>
              <a:rPr lang="ru-RU" sz="18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– 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автоматизация звука</a:t>
            </a:r>
            <a:r>
              <a:rPr lang="ru-RU" sz="18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 (закрепление звука в слогах, словах, предложениях, связной речи);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1800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IV </a:t>
            </a:r>
            <a:r>
              <a:rPr lang="ru-RU" sz="1800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этап </a:t>
            </a:r>
            <a:r>
              <a:rPr lang="ru-RU" sz="18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– </a:t>
            </a:r>
            <a:r>
              <a:rPr lang="ru-RU" sz="1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дифференциация звуков</a:t>
            </a:r>
            <a:r>
              <a:rPr lang="ru-RU" sz="18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 (в случаях замены одного звука  другим).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0" y="0"/>
            <a:ext cx="9144000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Исправление звуков проводится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поэтапно: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72560" cy="1302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1"/>
            <a:ext cx="8229600" cy="428628"/>
          </a:xfrm>
        </p:spPr>
        <p:txBody>
          <a:bodyPr/>
          <a:lstStyle/>
          <a:p>
            <a:pPr lvl="0"/>
            <a:r>
              <a:rPr lang="en-US" sz="3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 </a:t>
            </a:r>
            <a:r>
              <a:rPr lang="ru-RU" sz="3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этап – </a:t>
            </a:r>
            <a:r>
              <a:rPr lang="ru-RU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подготовительный</a:t>
            </a:r>
            <a:endParaRPr lang="en-US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4786314" y="857232"/>
            <a:ext cx="4027502" cy="5643602"/>
            <a:chOff x="720" y="1296"/>
            <a:chExt cx="1367" cy="2542"/>
          </a:xfrm>
        </p:grpSpPr>
        <p:sp>
          <p:nvSpPr>
            <p:cNvPr id="9114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114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114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4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4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5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9115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153" name="Text Box 17"/>
            <p:cNvSpPr txBox="1">
              <a:spLocks noChangeArrowheads="1"/>
            </p:cNvSpPr>
            <p:nvPr/>
          </p:nvSpPr>
          <p:spPr bwMode="gray">
            <a:xfrm>
              <a:off x="768" y="1650"/>
              <a:ext cx="1285" cy="15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Цель этапа – подготовить артикуляционный аппарат, выполняя: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дыхательную гимнастику</a:t>
              </a:r>
            </a:p>
            <a:p>
              <a:pPr marL="0"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артикуляционную гимнастику</a:t>
              </a:r>
            </a:p>
            <a:p>
              <a:pPr marL="0"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упражнения </a:t>
              </a:r>
              <a:r>
                <a:rPr lang="ru-RU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развитие </a:t>
              </a: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пальцев рук</a:t>
              </a:r>
            </a:p>
            <a:p>
              <a:pPr marL="0"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определение </a:t>
              </a:r>
              <a:r>
                <a:rPr lang="ru-RU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слух </a:t>
              </a: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наличия </a:t>
              </a:r>
              <a:r>
                <a:rPr lang="ru-RU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заданного звука, места его в слогах, словах</a:t>
              </a:r>
            </a:p>
          </p:txBody>
        </p:sp>
      </p:grp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7158" y="928670"/>
            <a:ext cx="4143404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-342900" algn="l" defTabSz="914400" latinLnBrk="0">
              <a:lnSpc>
                <a:spcPct val="150000"/>
              </a:lnSpc>
              <a:spcBef>
                <a:spcPts val="600"/>
              </a:spcBef>
              <a:buClr>
                <a:schemeClr val="hlink"/>
              </a:buClr>
              <a:buSzTx/>
              <a:tabLst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Если вызвать звук по подражанию не удастся, тогда необходима подготовительная работа (под руководством логопеда). Продолжительность этапа зависит от степени нарушения подвижности мышц артикуляционного аппарата, состояния речевого слуха и может колебаться от трех занятий до целого ряда занятий в течение нескольких недель.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1"/>
            <a:ext cx="8229600" cy="428628"/>
          </a:xfrm>
        </p:spPr>
        <p:txBody>
          <a:bodyPr/>
          <a:lstStyle/>
          <a:p>
            <a:pPr lvl="0"/>
            <a:r>
              <a:rPr lang="en-US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II </a:t>
            </a:r>
            <a:r>
              <a:rPr lang="ru-RU" sz="3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этап – </a:t>
            </a:r>
            <a:r>
              <a:rPr lang="ru-RU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по</a:t>
            </a:r>
            <a:r>
              <a:rPr lang="en-US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</a:t>
            </a:r>
            <a:r>
              <a:rPr lang="ru-RU" sz="36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тановка</a:t>
            </a:r>
            <a:r>
              <a:rPr lang="ru-RU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звука</a:t>
            </a:r>
            <a:endParaRPr lang="en-US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000628" y="857232"/>
            <a:ext cx="3786214" cy="5643602"/>
            <a:chOff x="2208" y="1296"/>
            <a:chExt cx="1365" cy="2542"/>
          </a:xfrm>
        </p:grpSpPr>
        <p:sp>
          <p:nvSpPr>
            <p:cNvPr id="9115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116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55" cy="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165" name="Text Box 29"/>
            <p:cNvSpPr txBox="1">
              <a:spLocks noChangeArrowheads="1"/>
            </p:cNvSpPr>
            <p:nvPr/>
          </p:nvSpPr>
          <p:spPr bwMode="gray">
            <a:xfrm>
              <a:off x="2256" y="1682"/>
              <a:ext cx="1296" cy="14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algn="l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Цель этапа – добиться правильного звучания изолированного звука. </a:t>
              </a:r>
            </a:p>
            <a:p>
              <a:pPr marL="0" algn="l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Есть несколько способов постановки звука: </a:t>
              </a:r>
            </a:p>
            <a:p>
              <a:pPr marL="0"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в 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игре</a:t>
              </a:r>
            </a:p>
            <a:p>
              <a:pPr marL="0"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по 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подражанию </a:t>
              </a:r>
            </a:p>
            <a:p>
              <a:pPr marL="0"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 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механической помощью </a:t>
              </a:r>
            </a:p>
            <a:p>
              <a:pPr marL="0" algn="l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 это – работа ЛОГОПЕДА!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116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6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14282" y="557214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n w="10541" cmpd="sng">
                  <a:solidFill>
                    <a:srgbClr val="1B9AD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К следующему этапу – автоматизации </a:t>
            </a:r>
            <a:r>
              <a:rPr lang="ru-RU" dirty="0" smtClean="0">
                <a:ln w="10541" cmpd="sng">
                  <a:solidFill>
                    <a:srgbClr val="1B9AD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звука </a:t>
            </a:r>
            <a:r>
              <a:rPr lang="ru-RU" dirty="0">
                <a:ln w="10541" cmpd="sng">
                  <a:solidFill>
                    <a:srgbClr val="1B9AD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переходят только тогда, когда ребенок может легко, без предварительной подготовки произнести поставленный звук. </a:t>
            </a:r>
          </a:p>
        </p:txBody>
      </p:sp>
      <p:pic>
        <p:nvPicPr>
          <p:cNvPr id="17" name="Picture 2" descr="C:\Users\user\Desktop\Новая папка\0_3ee1f_30643d6f_X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2905145" cy="4357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1"/>
            <a:ext cx="8229600" cy="428628"/>
          </a:xfrm>
        </p:spPr>
        <p:txBody>
          <a:bodyPr/>
          <a:lstStyle/>
          <a:p>
            <a:pPr lvl="0"/>
            <a:r>
              <a:rPr lang="en-US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III </a:t>
            </a:r>
            <a:r>
              <a:rPr lang="ru-RU" sz="3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этап – </a:t>
            </a:r>
            <a:r>
              <a:rPr lang="ru-RU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автоматизация звука</a:t>
            </a:r>
            <a:endParaRPr lang="en-US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072066" y="785794"/>
            <a:ext cx="3714777" cy="5715039"/>
            <a:chOff x="3692" y="1296"/>
            <a:chExt cx="1367" cy="2542"/>
          </a:xfrm>
        </p:grpSpPr>
        <p:sp>
          <p:nvSpPr>
            <p:cNvPr id="9116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117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7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117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68" cy="1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180" name="Text Box 44"/>
            <p:cNvSpPr txBox="1">
              <a:spLocks noChangeArrowheads="1"/>
            </p:cNvSpPr>
            <p:nvPr/>
          </p:nvSpPr>
          <p:spPr bwMode="gray">
            <a:xfrm>
              <a:off x="3745" y="1709"/>
              <a:ext cx="1296" cy="1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ts val="600"/>
                </a:spcBef>
                <a:spcAft>
                  <a:spcPts val="600"/>
                </a:spcAft>
              </a:pP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Цель этапа – добиться правильного произношения звука </a:t>
              </a: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свободной речи, т.е. постепенно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последовательно 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ввести поставленный </a:t>
              </a: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звук: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в слоги 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в слова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предложения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самостоятельную </a:t>
              </a: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речь </a:t>
              </a:r>
              <a:endPara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18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214282" y="5786454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Автоматизация звука в речи – это выработка нового навыка, требующая длительной систематической тренировки.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285860"/>
            <a:ext cx="4357718" cy="4107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е разводы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синие разводы</Template>
  <TotalTime>332</TotalTime>
  <Words>665</Words>
  <Application>Microsoft Office PowerPoint</Application>
  <PresentationFormat>Экран (4:3)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синие разводы</vt:lpstr>
      <vt:lpstr>Image</vt:lpstr>
      <vt:lpstr>КОРРЕКЦИЯ НАРУШЕНИЙ ЗВУКОПРОИЗНОШЕНИЯ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 этап – подготовительный</vt:lpstr>
      <vt:lpstr>II этап – поcтановка звука</vt:lpstr>
      <vt:lpstr>III этап – автоматизация звука</vt:lpstr>
      <vt:lpstr>III этап – автоматизация звука</vt:lpstr>
      <vt:lpstr>Могут ли родители сами исправить речь ребенка?</vt:lpstr>
      <vt:lpstr>ЛОГОПЕД + РОДИТЕЛИ</vt:lpstr>
      <vt:lpstr>Использованные источники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НАРУШЕНИЙ ЗВУКОПРОИЗНОШЕНИЯ</dc:title>
  <dc:creator>Илона</dc:creator>
  <cp:lastModifiedBy>Илона Юрьевна</cp:lastModifiedBy>
  <cp:revision>40</cp:revision>
  <dcterms:created xsi:type="dcterms:W3CDTF">2014-07-16T15:04:37Z</dcterms:created>
  <dcterms:modified xsi:type="dcterms:W3CDTF">2014-09-01T17:35:49Z</dcterms:modified>
</cp:coreProperties>
</file>