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3" r:id="rId4"/>
    <p:sldId id="271" r:id="rId5"/>
    <p:sldId id="268" r:id="rId6"/>
    <p:sldId id="259" r:id="rId7"/>
    <p:sldId id="279" r:id="rId8"/>
    <p:sldId id="278" r:id="rId9"/>
    <p:sldId id="284" r:id="rId10"/>
    <p:sldId id="275" r:id="rId11"/>
    <p:sldId id="272" r:id="rId12"/>
    <p:sldId id="282" r:id="rId13"/>
    <p:sldId id="283" r:id="rId14"/>
    <p:sldId id="269" r:id="rId15"/>
    <p:sldId id="258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Rg st="1" end="17"/>
    <p:penClr>
      <a:srgbClr val="FF0000"/>
    </p:penClr>
  </p:showPr>
  <p:clrMru>
    <a:srgbClr val="99CCFF"/>
    <a:srgbClr val="6699FF"/>
    <a:srgbClr val="FFFF66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08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3.jpeg"/><Relationship Id="rId1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16.png"/><Relationship Id="rId12" Type="http://schemas.openxmlformats.org/officeDocument/2006/relationships/image" Target="../media/image30.jpeg"/><Relationship Id="rId17" Type="http://schemas.openxmlformats.org/officeDocument/2006/relationships/image" Target="../media/image32.jpeg"/><Relationship Id="rId2" Type="http://schemas.openxmlformats.org/officeDocument/2006/relationships/image" Target="../media/image27.jpe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9.jpeg"/><Relationship Id="rId5" Type="http://schemas.openxmlformats.org/officeDocument/2006/relationships/image" Target="../media/image10.jpeg"/><Relationship Id="rId15" Type="http://schemas.openxmlformats.org/officeDocument/2006/relationships/image" Target="../media/image17.jpeg"/><Relationship Id="rId10" Type="http://schemas.openxmlformats.org/officeDocument/2006/relationships/image" Target="../media/image19.jpeg"/><Relationship Id="rId4" Type="http://schemas.openxmlformats.org/officeDocument/2006/relationships/image" Target="../media/image29.jpeg"/><Relationship Id="rId9" Type="http://schemas.openxmlformats.org/officeDocument/2006/relationships/image" Target="../media/image8.jpeg"/><Relationship Id="rId1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multfilmy.ru/fiksiki/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multfilmy.ru/fiksiki/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hyperlink" Target="http://www.coolestkidstoys.com/img/estes-2162-big-daddy-flying-model-rocket-kit_5383_600.jpg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11.jpeg"/><Relationship Id="rId12" Type="http://schemas.openxmlformats.org/officeDocument/2006/relationships/image" Target="../media/image17.jpeg"/><Relationship Id="rId17" Type="http://schemas.openxmlformats.org/officeDocument/2006/relationships/hyperlink" Target="http://t09.deviantart.net/ziEOm9IRQRzWRB-lTcp-8Eo6TQk=/fit-in/700x350/filters:fixed_height(100,100):origin()/pre15/bab7/th/pre/i/2014/220/b/d/toy_ship_png_by_yellowlicous_stock-d7u9wd4.png" TargetMode="External"/><Relationship Id="rId2" Type="http://schemas.openxmlformats.org/officeDocument/2006/relationships/hyperlink" Target="http://www.rebeccajones.biz/wp-content/uploads/2016/05/dreamstime_xl_19551322-768x1152.jpg" TargetMode="Externa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mhttp-ssl-39255.nexcesscdn.net/wp-content/uploads/2016/05/Babolat-Pure-Strike-Tennis-Racquet-900x482.jpg" TargetMode="External"/><Relationship Id="rId11" Type="http://schemas.openxmlformats.org/officeDocument/2006/relationships/hyperlink" Target="http://vplastiline.ru/UserFiles/Image/236R.jpg" TargetMode="External"/><Relationship Id="rId5" Type="http://schemas.openxmlformats.org/officeDocument/2006/relationships/hyperlink" Target="http://media.istockphoto.com/vectors/vector-illustration-of-a-retro-locomotive-train-vector-id120226009?k=6&amp;m=120226009&amp;s=612x612&amp;w=0&amp;h=GoKLFD6n1x726qDRbN_dR82i4pIZmLNWKYfRTPRuYGw" TargetMode="External"/><Relationship Id="rId15" Type="http://schemas.openxmlformats.org/officeDocument/2006/relationships/hyperlink" Target="https://amady-sp.ru/upload/users/106/106302/all/23/80068.jpg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clipart-library.com/images/8TxngoyRc.jpg" TargetMode="External"/><Relationship Id="rId1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restdelo.ru/content/goods/goods_myasorubka_fama_ti_22_fti_137ut_220v_%5bunger%5d_142.jpg" TargetMode="External"/><Relationship Id="rId13" Type="http://schemas.openxmlformats.org/officeDocument/2006/relationships/image" Target="../media/image7.jpeg"/><Relationship Id="rId18" Type="http://schemas.openxmlformats.org/officeDocument/2006/relationships/hyperlink" Target="http://www.rebeccajones.biz/wp-content/uploads/2016/05/dreamstime_xl_19551322-768x1152.jpg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40.jpeg"/><Relationship Id="rId12" Type="http://schemas.openxmlformats.org/officeDocument/2006/relationships/hyperlink" Target="http://nborn.ru/published/publicdata/USER6037SITE/attachments/SC/products_pictures/68259829-4693-41dd-83b5-e06a9c9485d3_enl.jpeg" TargetMode="External"/><Relationship Id="rId17" Type="http://schemas.openxmlformats.org/officeDocument/2006/relationships/hyperlink" Target="https://www.colourbox.com/preview/14678199-darts-aim.jpg" TargetMode="External"/><Relationship Id="rId2" Type="http://schemas.openxmlformats.org/officeDocument/2006/relationships/hyperlink" Target="https://bluemountainfengshui.org/wp-content/uploads/2014/05/kitch-11.jpg" TargetMode="Externa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hyperlink" Target="https://worldpics.pro/wp-content/uploads/2016/03/Mikrovolnovaya-pech.png" TargetMode="External"/><Relationship Id="rId5" Type="http://schemas.openxmlformats.org/officeDocument/2006/relationships/image" Target="../media/image38.jpeg"/><Relationship Id="rId15" Type="http://schemas.openxmlformats.org/officeDocument/2006/relationships/image" Target="../media/image41.jpeg"/><Relationship Id="rId10" Type="http://schemas.openxmlformats.org/officeDocument/2006/relationships/hyperlink" Target="https://t3.ftcdn.net/jpg/00/31/71/96/500_F_31719635_yYGR55CMvsZ3OAGUvKg70UomIMw6vNNj.jpg" TargetMode="External"/><Relationship Id="rId19" Type="http://schemas.openxmlformats.org/officeDocument/2006/relationships/image" Target="../media/image19.jpeg"/><Relationship Id="rId4" Type="http://schemas.openxmlformats.org/officeDocument/2006/relationships/image" Target="../media/image37.png"/><Relationship Id="rId9" Type="http://schemas.openxmlformats.org/officeDocument/2006/relationships/hyperlink" Target="https://resepkoki.id/wp-content/uploads/2017/05/Shredder.jpg" TargetMode="External"/><Relationship Id="rId14" Type="http://schemas.openxmlformats.org/officeDocument/2006/relationships/hyperlink" Target="http://formicart.ru/upload/iblock/ff0/d91290bd58a3af523ee0d1c0db1880bc.j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loveit.ru/uploads/gallery/comthumb/791/youloveit_ru_fixiki_kartinki445.jpg" TargetMode="External"/><Relationship Id="rId13" Type="http://schemas.openxmlformats.org/officeDocument/2006/relationships/hyperlink" Target="http://maxpixel.freegreatpicture.com/static/photo/640/Mincer-Meat-Grinder-Mincing-Machine-Grinder-Kitchen-147531.png" TargetMode="External"/><Relationship Id="rId3" Type="http://schemas.openxmlformats.org/officeDocument/2006/relationships/hyperlink" Target="https://www.eradetstva.ru/products_pictures/big/Akkordeon_krasnyy_Janod_Strana_brenda_Franciya-138609-00.jpg" TargetMode="External"/><Relationship Id="rId7" Type="http://schemas.openxmlformats.org/officeDocument/2006/relationships/image" Target="../media/image18.png"/><Relationship Id="rId12" Type="http://schemas.openxmlformats.org/officeDocument/2006/relationships/image" Target="../media/image4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roja.com/images.aspx?decode=1&amp;url=aHR0cDovL2ltZzAubGl2ZWludGVybmV0LnJ1L2ltYWdlcy9hdHRhY2gvYy8wLzExOS8xNjkvMTE5MTY5MTg2X19fM18ucG5nB64Coded" TargetMode="External"/><Relationship Id="rId11" Type="http://schemas.openxmlformats.org/officeDocument/2006/relationships/image" Target="../media/image43.jpeg"/><Relationship Id="rId5" Type="http://schemas.openxmlformats.org/officeDocument/2006/relationships/image" Target="../media/image32.jpeg"/><Relationship Id="rId10" Type="http://schemas.openxmlformats.org/officeDocument/2006/relationships/hyperlink" Target="http://mywishlist.ru/pic/i/wish/orig/007/025/823.jpeg" TargetMode="External"/><Relationship Id="rId4" Type="http://schemas.openxmlformats.org/officeDocument/2006/relationships/hyperlink" Target="http://www.biletservis.ru/show_foto.php?width=952&amp;height=295&amp;image=http://www.biletservis.ru/images/upload/file34615.jpg" TargetMode="External"/><Relationship Id="rId9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18" Type="http://schemas.openxmlformats.org/officeDocument/2006/relationships/image" Target="../media/image20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slide" Target="slide10.xml"/><Relationship Id="rId2" Type="http://schemas.openxmlformats.org/officeDocument/2006/relationships/audio" Target="../media/audio1.wav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19" Type="http://schemas.openxmlformats.org/officeDocument/2006/relationships/slide" Target="slide4.xml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slide" Target="slide4.xml"/><Relationship Id="rId4" Type="http://schemas.openxmlformats.org/officeDocument/2006/relationships/image" Target="../media/image22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slide" Target="slide4.xml"/><Relationship Id="rId4" Type="http://schemas.openxmlformats.org/officeDocument/2006/relationships/image" Target="../media/image22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1.jpeg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slide" Target="slide4.xml"/><Relationship Id="rId4" Type="http://schemas.openxmlformats.org/officeDocument/2006/relationships/image" Target="../media/image22.jpe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6.jpeg"/><Relationship Id="rId4" Type="http://schemas.openxmlformats.org/officeDocument/2006/relationships/hyperlink" Target="http://onlinemultfilmy.ru/fiksik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s://img-fotki.yandex.ru/get/5508/200418627.d5/0_14abee_caa8293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472"/>
            <a:ext cx="4286280" cy="2357148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4214818"/>
            <a:ext cx="9144000" cy="2428892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Открытый </a:t>
            </a:r>
            <a:r>
              <a:rPr lang="en-US" alt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IV</a:t>
            </a:r>
            <a:r>
              <a:rPr lang="ru-RU" alt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дистанционный конкурс «Моя презентация»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Направление:</a:t>
            </a:r>
            <a:r>
              <a:rPr kumimoji="0" lang="ru-RU" altLang="ru-RU" sz="2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ru-RU" sz="2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lang="ru-RU" altLang="ru-RU" sz="26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</a:t>
            </a:r>
            <a:r>
              <a:rPr lang="ru-RU" altLang="ru-RU" sz="26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здоровьесберегающее</a:t>
            </a:r>
            <a:r>
              <a:rPr lang="ru-RU" altLang="ru-RU" sz="26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воспитание»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Презентацию подготовила: </a:t>
            </a:r>
            <a:r>
              <a:rPr kumimoji="0" lang="ru-RU" altLang="ru-RU" sz="2600" b="1" i="0" u="none" strike="noStrike" kern="1200" normalizeH="0" baseline="0" noProof="0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Кондратье</a:t>
            </a:r>
            <a:r>
              <a:rPr lang="ru-RU" altLang="ru-RU" sz="26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ва</a:t>
            </a:r>
            <a:r>
              <a:rPr lang="ru-RU" altLang="ru-RU" sz="26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Елена Александровна</a:t>
            </a:r>
            <a:endParaRPr lang="en-US" altLang="ru-RU" sz="2600" b="1" dirty="0" smtClean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6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учитель-логопед МБДОУ «ЦРРДС» г.Усинск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6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201</a:t>
            </a:r>
            <a:r>
              <a:rPr lang="en-US" altLang="ru-RU" sz="26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  <a:r>
              <a:rPr lang="ru-RU" altLang="ru-RU" sz="26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год</a:t>
            </a:r>
          </a:p>
        </p:txBody>
      </p:sp>
      <p:pic>
        <p:nvPicPr>
          <p:cNvPr id="5" name="Picture 2" descr="http://www.24tort.ru/img/%D0%A4%D0%B8%D0%BA%D1%81%D0%B8%D0%BA%D0%B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428604"/>
            <a:ext cx="3598839" cy="3598839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00034" y="428604"/>
            <a:ext cx="3929090" cy="1928826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defRPr/>
            </a:pPr>
            <a:r>
              <a:rPr lang="ru-RU" alt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 поисках «Р» 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вместе 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 </a:t>
            </a:r>
            <a:r>
              <a:rPr lang="ru-RU" altLang="ru-RU" sz="40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фиксиками</a:t>
            </a:r>
            <a:endParaRPr lang="ru-RU" altLang="ru-RU" sz="4000" b="1" dirty="0" smtClean="0">
              <a:ln w="1905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00034" y="2786058"/>
            <a:ext cx="4071966" cy="1214446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/>
          <a:p>
            <a:pPr marR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600" b="1" dirty="0" smtClean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Логопедическая игра  </a:t>
            </a:r>
            <a:endParaRPr lang="en-US" altLang="ru-RU" sz="2600" b="1" dirty="0" smtClean="0">
              <a:ln w="1905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R="0" indent="0" algn="ctr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600" b="1" dirty="0" smtClean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для дошкольников </a:t>
            </a:r>
            <a:r>
              <a:rPr lang="en-US" altLang="ru-RU" sz="2600" b="1" dirty="0" smtClean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r>
              <a:rPr lang="ru-RU" altLang="ru-RU" sz="2600" b="1" dirty="0" smtClean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старшего возраста</a:t>
            </a: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214282" y="285728"/>
            <a:ext cx="8715436" cy="3486163"/>
            <a:chOff x="214282" y="285728"/>
            <a:chExt cx="8715436" cy="3486163"/>
          </a:xfrm>
        </p:grpSpPr>
        <p:pic>
          <p:nvPicPr>
            <p:cNvPr id="1027" name="Picture 3" descr="C:\Users\user\Desktop\Рисунок2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43570" y="2071678"/>
              <a:ext cx="1358900" cy="1700213"/>
            </a:xfrm>
            <a:prstGeom prst="rect">
              <a:avLst/>
            </a:prstGeom>
            <a:noFill/>
          </p:spPr>
        </p:pic>
        <p:pic>
          <p:nvPicPr>
            <p:cNvPr id="26666" name="Picture 42" descr="http://allday1.com/imagedb/2b/8/39df3fb0ca99da108ff3c1c05e931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000" b="31000"/>
            <a:stretch>
              <a:fillRect/>
            </a:stretch>
          </p:blipFill>
          <p:spPr bwMode="auto">
            <a:xfrm>
              <a:off x="1714480" y="2071678"/>
              <a:ext cx="4071966" cy="1697378"/>
            </a:xfrm>
            <a:prstGeom prst="rect">
              <a:avLst/>
            </a:prstGeom>
            <a:noFill/>
          </p:spPr>
        </p:pic>
        <p:pic>
          <p:nvPicPr>
            <p:cNvPr id="26634" name="Picture 10" descr="http://nborn.ru/published/publicdata/USER6037SITE/attachments/SC/products_pictures/68259829-4693-41dd-83b5-e06a9c9485d3_enl.jpe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86116" y="2786058"/>
              <a:ext cx="928694" cy="616692"/>
            </a:xfrm>
            <a:prstGeom prst="rect">
              <a:avLst/>
            </a:prstGeom>
            <a:noFill/>
          </p:spPr>
        </p:pic>
        <p:pic>
          <p:nvPicPr>
            <p:cNvPr id="26638" name="Picture 14" descr="http://media.istockphoto.com/vectors/vector-illustration-of-a-retro-locomotive-train-vector-id120226009?k=6&amp;m=120226009&amp;s=612x612&amp;w=0&amp;h=GoKLFD6n1x726qDRbN_dR82i4pIZmLNWKYfRTPRuYGw=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00562" y="2786058"/>
              <a:ext cx="1143008" cy="500533"/>
            </a:xfrm>
            <a:prstGeom prst="rect">
              <a:avLst/>
            </a:prstGeom>
            <a:noFill/>
          </p:spPr>
        </p:pic>
        <p:pic>
          <p:nvPicPr>
            <p:cNvPr id="26642" name="Picture 18" descr="https://smhttp-ssl-39255.nexcesscdn.net/wp-content/uploads/2016/05/Babolat-Pure-Strike-Tennis-Racquet-900x482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68129">
              <a:off x="5884575" y="3049824"/>
              <a:ext cx="931715" cy="498986"/>
            </a:xfrm>
            <a:prstGeom prst="rect">
              <a:avLst/>
            </a:prstGeom>
            <a:noFill/>
          </p:spPr>
        </p:pic>
        <p:pic>
          <p:nvPicPr>
            <p:cNvPr id="19" name="Picture 18" descr="https://smhttp-ssl-39255.nexcesscdn.net/wp-content/uploads/2016/05/Babolat-Pure-Strike-Tennis-Racquet-900x482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5331244">
              <a:off x="5821511" y="2907131"/>
              <a:ext cx="931715" cy="498986"/>
            </a:xfrm>
            <a:prstGeom prst="rect">
              <a:avLst/>
            </a:prstGeom>
            <a:noFill/>
          </p:spPr>
        </p:pic>
        <p:pic>
          <p:nvPicPr>
            <p:cNvPr id="26662" name="Picture 38" descr="http://t09.deviantart.net/ziEOm9IRQRzWRB-lTcp-8Eo6TQk=/fit-in/700x350/filters:fixed_height(100,100):origin()/pre15/bab7/th/pre/i/2014/220/b/d/toy_ship_png_by_yellowlicous_stock-d7u9wd4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71670" y="2714620"/>
              <a:ext cx="953187" cy="714380"/>
            </a:xfrm>
            <a:prstGeom prst="rect">
              <a:avLst/>
            </a:prstGeom>
            <a:noFill/>
          </p:spPr>
        </p:pic>
        <p:grpSp>
          <p:nvGrpSpPr>
            <p:cNvPr id="24" name="Группа 23"/>
            <p:cNvGrpSpPr/>
            <p:nvPr/>
          </p:nvGrpSpPr>
          <p:grpSpPr>
            <a:xfrm>
              <a:off x="214282" y="285728"/>
              <a:ext cx="8715436" cy="1697378"/>
              <a:chOff x="357158" y="571480"/>
              <a:chExt cx="8786842" cy="1697378"/>
            </a:xfrm>
          </p:grpSpPr>
          <p:pic>
            <p:nvPicPr>
              <p:cNvPr id="21" name="Picture 42" descr="http://allday1.com/imagedb/2b/8/39df3fb0ca99da108ff3c1c05e931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3000" b="31000"/>
              <a:stretch>
                <a:fillRect/>
              </a:stretch>
            </p:blipFill>
            <p:spPr bwMode="auto">
              <a:xfrm>
                <a:off x="6072166" y="571480"/>
                <a:ext cx="3071834" cy="1697378"/>
              </a:xfrm>
              <a:prstGeom prst="rect">
                <a:avLst/>
              </a:prstGeom>
              <a:noFill/>
            </p:spPr>
          </p:pic>
          <p:pic>
            <p:nvPicPr>
              <p:cNvPr id="22" name="Picture 42" descr="http://allday1.com/imagedb/2b/8/39df3fb0ca99da108ff3c1c05e931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3000" b="31000"/>
              <a:stretch>
                <a:fillRect/>
              </a:stretch>
            </p:blipFill>
            <p:spPr bwMode="auto">
              <a:xfrm>
                <a:off x="3214678" y="571480"/>
                <a:ext cx="3071834" cy="1697378"/>
              </a:xfrm>
              <a:prstGeom prst="rect">
                <a:avLst/>
              </a:prstGeom>
              <a:noFill/>
            </p:spPr>
          </p:pic>
          <p:pic>
            <p:nvPicPr>
              <p:cNvPr id="23" name="Picture 42" descr="http://allday1.com/imagedb/2b/8/39df3fb0ca99da108ff3c1c05e931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3000" b="31000"/>
              <a:stretch>
                <a:fillRect/>
              </a:stretch>
            </p:blipFill>
            <p:spPr bwMode="auto">
              <a:xfrm>
                <a:off x="357158" y="571480"/>
                <a:ext cx="3071834" cy="1697378"/>
              </a:xfrm>
              <a:prstGeom prst="rect">
                <a:avLst/>
              </a:prstGeom>
              <a:noFill/>
            </p:spPr>
          </p:pic>
        </p:grpSp>
        <p:pic>
          <p:nvPicPr>
            <p:cNvPr id="26658" name="Picture 34" descr="https://www.eradetstva.ru/products_pictures/big/Akkordeon_krasnyy_Janod_Strana_brenda_Franciya-138609-00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43504" y="1071546"/>
              <a:ext cx="714380" cy="554835"/>
            </a:xfrm>
            <a:prstGeom prst="rect">
              <a:avLst/>
            </a:prstGeom>
            <a:noFill/>
          </p:spPr>
        </p:pic>
        <p:pic>
          <p:nvPicPr>
            <p:cNvPr id="26636" name="Picture 12" descr="https://www.colourbox.com/preview/14678199-darts-aim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28860" y="1071546"/>
              <a:ext cx="571504" cy="571504"/>
            </a:xfrm>
            <a:prstGeom prst="rect">
              <a:avLst/>
            </a:prstGeom>
            <a:noFill/>
          </p:spPr>
        </p:pic>
        <p:pic>
          <p:nvPicPr>
            <p:cNvPr id="12" name="Picture 4" descr="http://www.rebeccajones.biz/wp-content/uploads/2016/05/dreamstime_xl_19551322-768x1152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472" y="1000108"/>
              <a:ext cx="500066" cy="750099"/>
            </a:xfrm>
            <a:prstGeom prst="rect">
              <a:avLst/>
            </a:prstGeom>
            <a:noFill/>
          </p:spPr>
        </p:pic>
        <p:pic>
          <p:nvPicPr>
            <p:cNvPr id="13" name="Picture 4" descr="http://mywishlist.ru/pic/i/wish/orig/007/025/823.jpe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71604" y="1000108"/>
              <a:ext cx="405051" cy="695354"/>
            </a:xfrm>
            <a:prstGeom prst="rect">
              <a:avLst/>
            </a:prstGeom>
            <a:noFill/>
          </p:spPr>
        </p:pic>
        <p:pic>
          <p:nvPicPr>
            <p:cNvPr id="26648" name="Picture 24" descr="http://clipart-library.com/images/8TxngoyRc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57554" y="1071546"/>
              <a:ext cx="582992" cy="700038"/>
            </a:xfrm>
            <a:prstGeom prst="rect">
              <a:avLst/>
            </a:prstGeom>
            <a:noFill/>
          </p:spPr>
        </p:pic>
        <p:pic>
          <p:nvPicPr>
            <p:cNvPr id="26654" name="Picture 30" descr="http://vplastiline.ru/UserFiles/Image/236R.jpg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7000" r="34000"/>
            <a:stretch>
              <a:fillRect/>
            </a:stretch>
          </p:blipFill>
          <p:spPr bwMode="auto">
            <a:xfrm rot="8748315">
              <a:off x="4369416" y="949838"/>
              <a:ext cx="356487" cy="914063"/>
            </a:xfrm>
            <a:prstGeom prst="rect">
              <a:avLst/>
            </a:prstGeom>
            <a:noFill/>
          </p:spPr>
        </p:pic>
        <p:pic>
          <p:nvPicPr>
            <p:cNvPr id="26656" name="Picture 32" descr="https://amady-sp.ru/upload/users/106/106302/all/23/80068.jpg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72330" y="1000108"/>
              <a:ext cx="714380" cy="714380"/>
            </a:xfrm>
            <a:prstGeom prst="rect">
              <a:avLst/>
            </a:prstGeom>
            <a:noFill/>
          </p:spPr>
        </p:pic>
        <p:pic>
          <p:nvPicPr>
            <p:cNvPr id="4098" name="Picture 2" descr="http://www.coolestkidstoys.com/img/estes-2162-big-daddy-flying-model-rocket-kit_5383_600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1500" r="32500"/>
            <a:stretch>
              <a:fillRect/>
            </a:stretch>
          </p:blipFill>
          <p:spPr bwMode="auto">
            <a:xfrm>
              <a:off x="6357950" y="1000108"/>
              <a:ext cx="257178" cy="714380"/>
            </a:xfrm>
            <a:prstGeom prst="rect">
              <a:avLst/>
            </a:prstGeom>
            <a:noFill/>
          </p:spPr>
        </p:pic>
        <p:pic>
          <p:nvPicPr>
            <p:cNvPr id="4104" name="Picture 8" descr="http://www.doroja.com/images.aspx?decode=1&amp;url=aHR0cDovL2ltZzAubGl2ZWludGVybmV0LnJ1L2ltYWdlcy9hdHRhY2gvYy8wLzExOS8xNjkvMTE5MTY5MTg2X19fM18ucG5nB64Coded!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143900" y="928670"/>
              <a:ext cx="500066" cy="896272"/>
            </a:xfrm>
            <a:prstGeom prst="rect">
              <a:avLst/>
            </a:prstGeom>
            <a:noFill/>
          </p:spPr>
        </p:pic>
      </p:grpSp>
      <p:pic>
        <p:nvPicPr>
          <p:cNvPr id="33" name="Picture 4" descr="http://www.biletservis.ru/show_foto.php?width=952&amp;height=295&amp;image=http://www.biletservis.ru/images/upload/file34615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756" r="15704"/>
          <a:stretch>
            <a:fillRect/>
          </a:stretch>
        </p:blipFill>
        <p:spPr bwMode="auto">
          <a:xfrm>
            <a:off x="5500694" y="4429132"/>
            <a:ext cx="3214710" cy="1453384"/>
          </a:xfrm>
          <a:prstGeom prst="rect">
            <a:avLst/>
          </a:prstGeom>
          <a:noFill/>
        </p:spPr>
      </p:pic>
      <p:sp>
        <p:nvSpPr>
          <p:cNvPr id="25" name="Скругленная прямоугольная выноска 24"/>
          <p:cNvSpPr/>
          <p:nvPr/>
        </p:nvSpPr>
        <p:spPr>
          <a:xfrm flipH="1">
            <a:off x="357158" y="4214818"/>
            <a:ext cx="4714908" cy="2143140"/>
          </a:xfrm>
          <a:prstGeom prst="wedgeRoundRectCallout">
            <a:avLst>
              <a:gd name="adj1" fmla="val -58992"/>
              <a:gd name="adj2" fmla="val -24035"/>
              <a:gd name="adj3" fmla="val 16667"/>
            </a:avLst>
          </a:prstGeom>
          <a:blipFill>
            <a:blip r:embed="rId18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57158" y="4286256"/>
            <a:ext cx="478634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Робот, пирамидка,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дартс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крокодил, труба, гармошка, ракета, дракон, баран, корабль, вертолёт, паровоз, ракетки.     Мы всегда придём на помощь! </a:t>
            </a:r>
          </a:p>
          <a:p>
            <a:pPr algn="ctr">
              <a:spcBef>
                <a:spcPts val="600"/>
              </a:spcBef>
            </a:pP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теперь определи место звука «Р» в слове (в начале, середине, конце).</a:t>
            </a:r>
            <a:endParaRPr lang="ru-RU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Управляющая кнопка: возврат 27">
            <a:hlinkClick r:id="" action="ppaction://hlinkshowjump?jump=lastslideviewed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ая прямоугольная выноска 25"/>
          <p:cNvSpPr/>
          <p:nvPr/>
        </p:nvSpPr>
        <p:spPr>
          <a:xfrm flipH="1">
            <a:off x="357158" y="357166"/>
            <a:ext cx="5500726" cy="2000264"/>
          </a:xfrm>
          <a:prstGeom prst="wedgeRoundRectCallout">
            <a:avLst>
              <a:gd name="adj1" fmla="val 7377"/>
              <a:gd name="adj2" fmla="val 84109"/>
              <a:gd name="adj3" fmla="val 16667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Выноска со стрелкой вверх 24"/>
          <p:cNvSpPr/>
          <p:nvPr/>
        </p:nvSpPr>
        <p:spPr>
          <a:xfrm>
            <a:off x="5857884" y="2786058"/>
            <a:ext cx="2786082" cy="3143272"/>
          </a:xfrm>
          <a:prstGeom prst="upArrowCallout">
            <a:avLst>
              <a:gd name="adj1" fmla="val 20829"/>
              <a:gd name="adj2" fmla="val 28872"/>
              <a:gd name="adj3" fmla="val 17653"/>
              <a:gd name="adj4" fmla="val 708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2" name="AutoShape 2" descr="http://klimatss.ru/photos/596726f0b63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://klimatss.ru/photos/596726f0b63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://klimatss.ru/photos/596726f0b63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28596" y="357166"/>
            <a:ext cx="5357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такое миксер? В переводе с английского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mix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означает «смешивать». Миксер – это устройство для приготовления еды, основным назначением которого является перемешивание продуктов до однородной массы. </a:t>
            </a:r>
            <a:endParaRPr lang="ru-RU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Управляющая кнопка: возврат 15">
            <a:hlinkClick r:id="" action="ppaction://hlinkshowjump?jump=lastslideviewed" highlightClick="1"/>
          </p:cNvPr>
          <p:cNvSpPr/>
          <p:nvPr/>
        </p:nvSpPr>
        <p:spPr>
          <a:xfrm>
            <a:off x="8501090" y="6072206"/>
            <a:ext cx="500066" cy="5715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6357950" y="428604"/>
            <a:ext cx="2286016" cy="2214578"/>
            <a:chOff x="500034" y="500042"/>
            <a:chExt cx="2286016" cy="2214578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500034" y="500042"/>
              <a:ext cx="2286016" cy="22145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8" name="Picture 6" descr="C:\Users\user\Desktop\конкурс\кухня\f03_severin_hm_3823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201621">
              <a:off x="827620" y="817921"/>
              <a:ext cx="1727414" cy="1506501"/>
            </a:xfrm>
            <a:prstGeom prst="rect">
              <a:avLst/>
            </a:prstGeom>
            <a:noFill/>
          </p:spPr>
        </p:pic>
      </p:grpSp>
      <p:sp>
        <p:nvSpPr>
          <p:cNvPr id="24" name="TextBox 23"/>
          <p:cNvSpPr txBox="1"/>
          <p:nvPr/>
        </p:nvSpPr>
        <p:spPr>
          <a:xfrm>
            <a:off x="5857884" y="3714752"/>
            <a:ext cx="278608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Если ты кликнешь на картинку, то сможешь посмотреть мультфильм с участием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фиксиков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и узнать больше о миксере </a:t>
            </a:r>
          </a:p>
          <a:p>
            <a:pPr algn="ctr"/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(48 серия).</a:t>
            </a:r>
            <a:endParaRPr lang="ru-RU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19" name="Picture 4" descr="http://www.biletservis.ru/show_foto.php?width=952&amp;height=295&amp;image=http://www.biletservis.ru/images/upload/file3461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756" r="15704"/>
          <a:stretch>
            <a:fillRect/>
          </a:stretch>
        </p:blipFill>
        <p:spPr bwMode="auto">
          <a:xfrm>
            <a:off x="357158" y="2857496"/>
            <a:ext cx="5056391" cy="2286016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285720" y="5286388"/>
            <a:ext cx="53578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Фиксики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– это маленькие человечки, которые чинят разные поломки в технике. Именно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фиксики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, расскажут, как устроена и работает техника, которой мы пользуемся.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ая прямоугольная выноска 25"/>
          <p:cNvSpPr/>
          <p:nvPr/>
        </p:nvSpPr>
        <p:spPr>
          <a:xfrm flipH="1">
            <a:off x="357158" y="357166"/>
            <a:ext cx="5500726" cy="2000264"/>
          </a:xfrm>
          <a:prstGeom prst="wedgeRoundRectCallout">
            <a:avLst>
              <a:gd name="adj1" fmla="val 6385"/>
              <a:gd name="adj2" fmla="val 86838"/>
              <a:gd name="adj3" fmla="val 16667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Выноска со стрелкой вверх 24"/>
          <p:cNvSpPr/>
          <p:nvPr/>
        </p:nvSpPr>
        <p:spPr>
          <a:xfrm>
            <a:off x="5857884" y="2786058"/>
            <a:ext cx="2786082" cy="3143272"/>
          </a:xfrm>
          <a:prstGeom prst="upArrowCallout">
            <a:avLst>
              <a:gd name="adj1" fmla="val 20829"/>
              <a:gd name="adj2" fmla="val 28872"/>
              <a:gd name="adj3" fmla="val 32838"/>
              <a:gd name="adj4" fmla="val 6523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2" name="AutoShape 2" descr="http://klimatss.ru/photos/596726f0b63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://klimatss.ru/photos/596726f0b63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://klimatss.ru/photos/596726f0b63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28596" y="357166"/>
            <a:ext cx="5357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такое микроволновая печь? Это бытовой электрический прибор, который используют для быстрого приготовления пищи или же разогрева готовых кулинарных изделий. Микроволновые печи используют также и для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разморозки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продуктов питания.</a:t>
            </a:r>
            <a:endParaRPr lang="ru-RU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Управляющая кнопка: возврат 15">
            <a:hlinkClick r:id="" action="ppaction://hlinkshowjump?jump=lastslideviewed" highlightClick="1"/>
          </p:cNvPr>
          <p:cNvSpPr/>
          <p:nvPr/>
        </p:nvSpPr>
        <p:spPr>
          <a:xfrm>
            <a:off x="8501090" y="6072206"/>
            <a:ext cx="500066" cy="5715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857884" y="3929066"/>
            <a:ext cx="27860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Если ты кликнешь на картинку, то сможешь посмотреть мультфильм с участием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фиксиков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и узнать больше (15 серия).</a:t>
            </a:r>
            <a:endParaRPr lang="ru-RU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6357950" y="428604"/>
            <a:ext cx="2286016" cy="2214578"/>
            <a:chOff x="6357950" y="428604"/>
            <a:chExt cx="2286016" cy="2214578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6357950" y="428604"/>
              <a:ext cx="2286016" cy="22145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9" name="Picture 9" descr="https://worldpics.pro/wp-content/uploads/2016/03/Mikrovolnovaya-pech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9524" t="12698" r="4762" b="17460"/>
            <a:stretch>
              <a:fillRect/>
            </a:stretch>
          </p:blipFill>
          <p:spPr bwMode="auto">
            <a:xfrm>
              <a:off x="6526804" y="857232"/>
              <a:ext cx="1987276" cy="1214446"/>
            </a:xfrm>
            <a:prstGeom prst="rect">
              <a:avLst/>
            </a:prstGeom>
            <a:noFill/>
          </p:spPr>
        </p:pic>
      </p:grpSp>
      <p:pic>
        <p:nvPicPr>
          <p:cNvPr id="18" name="Picture 4" descr="http://www.biletservis.ru/show_foto.php?width=952&amp;height=295&amp;image=http://www.biletservis.ru/images/upload/file3461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756" r="15704"/>
          <a:stretch>
            <a:fillRect/>
          </a:stretch>
        </p:blipFill>
        <p:spPr bwMode="auto">
          <a:xfrm>
            <a:off x="357158" y="2857496"/>
            <a:ext cx="5056391" cy="2286016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285720" y="5286388"/>
            <a:ext cx="53578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Фиксики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– это маленькие человечки, которые чинят разные поломки в технике. Именно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фиксики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, расскажут, как устроена и работает техника, которой мы пользуемся.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ая прямоугольная выноска 25"/>
          <p:cNvSpPr/>
          <p:nvPr/>
        </p:nvSpPr>
        <p:spPr>
          <a:xfrm flipH="1">
            <a:off x="357158" y="357166"/>
            <a:ext cx="5500726" cy="2000264"/>
          </a:xfrm>
          <a:prstGeom prst="wedgeRoundRectCallout">
            <a:avLst>
              <a:gd name="adj1" fmla="val 5889"/>
              <a:gd name="adj2" fmla="val 86155"/>
              <a:gd name="adj3" fmla="val 16667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722" name="AutoShape 2" descr="http://klimatss.ru/photos/596726f0b63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://klimatss.ru/photos/596726f0b63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://klimatss.ru/photos/596726f0b63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4" descr="http://www.biletservis.ru/show_foto.php?width=952&amp;height=295&amp;image=http://www.biletservis.ru/images/upload/file3461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756" r="15704"/>
          <a:stretch>
            <a:fillRect/>
          </a:stretch>
        </p:blipFill>
        <p:spPr bwMode="auto">
          <a:xfrm>
            <a:off x="357158" y="2857496"/>
            <a:ext cx="5056391" cy="228601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28596" y="357166"/>
            <a:ext cx="5357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такое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электромясорубка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 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 бытовой электрический прибор, который используют для измельчения мяса и других видов продуктов, также используется для изготовления лапши, спагетти, печенья, сока из мягких фруктов и овощей.</a:t>
            </a:r>
            <a:endParaRPr lang="ru-RU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Управляющая кнопка: возврат 15">
            <a:hlinkClick r:id="" action="ppaction://hlinkshowjump?jump=lastslideviewed" highlightClick="1"/>
          </p:cNvPr>
          <p:cNvSpPr/>
          <p:nvPr/>
        </p:nvSpPr>
        <p:spPr>
          <a:xfrm>
            <a:off x="8501090" y="6072206"/>
            <a:ext cx="500066" cy="5715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5286388"/>
            <a:ext cx="59293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Фиксики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– это маленькие человечки, которые чинят разные поломки в технике. Именно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фиксики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, расскажут, как устроена и работает техника, которой мы пользуемся. 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6357950" y="428604"/>
            <a:ext cx="2286016" cy="2214578"/>
            <a:chOff x="6357950" y="428604"/>
            <a:chExt cx="2286016" cy="2214578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6357950" y="428604"/>
              <a:ext cx="2286016" cy="22145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8" name="Picture 6" descr="http://www.startmart.ru/images/photos/medium/shop20348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98086" y="456732"/>
              <a:ext cx="2074442" cy="2115012"/>
            </a:xfrm>
            <a:prstGeom prst="rect">
              <a:avLst/>
            </a:prstGeom>
            <a:noFill/>
          </p:spPr>
        </p:pic>
      </p:grpSp>
      <p:grpSp>
        <p:nvGrpSpPr>
          <p:cNvPr id="28" name="Группа 27"/>
          <p:cNvGrpSpPr/>
          <p:nvPr/>
        </p:nvGrpSpPr>
        <p:grpSpPr>
          <a:xfrm>
            <a:off x="6357950" y="3786190"/>
            <a:ext cx="2286016" cy="2214578"/>
            <a:chOff x="6429388" y="2928934"/>
            <a:chExt cx="2286016" cy="2214578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6429388" y="2928934"/>
              <a:ext cx="2286016" cy="22145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146" name="Picture 2" descr="http://maxpixel.freegreatpicture.com/static/photo/640/Mincer-Meat-Grinder-Mincing-Machine-Grinder-Kitchen-14753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15140" y="3000372"/>
              <a:ext cx="1768055" cy="2095473"/>
            </a:xfrm>
            <a:prstGeom prst="rect">
              <a:avLst/>
            </a:prstGeom>
            <a:noFill/>
          </p:spPr>
        </p:pic>
      </p:grpSp>
      <p:sp>
        <p:nvSpPr>
          <p:cNvPr id="27" name="Скругленная прямоугольная выноска 26"/>
          <p:cNvSpPr/>
          <p:nvPr/>
        </p:nvSpPr>
        <p:spPr>
          <a:xfrm flipH="1">
            <a:off x="5000628" y="2857496"/>
            <a:ext cx="3643338" cy="714380"/>
          </a:xfrm>
          <a:prstGeom prst="wedgeRoundRectCallout">
            <a:avLst>
              <a:gd name="adj1" fmla="val 68201"/>
              <a:gd name="adj2" fmla="val 68099"/>
              <a:gd name="adj3" fmla="val 16667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5072066" y="2786058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Электрическая мясорубка вверху, внизу – механическая.</a:t>
            </a:r>
            <a:endParaRPr lang="ru-RU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28662" y="1785926"/>
            <a:ext cx="74295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"/>
              </a:rPr>
              <a:t>http://www.rebeccajones.biz/wp-content/uploads/2016/05/dreamstime_xl_19551322-768x1152.jpg</a:t>
            </a:r>
            <a:endParaRPr lang="ru-RU" sz="1200" dirty="0" smtClean="0"/>
          </a:p>
          <a:p>
            <a:endParaRPr lang="ru-RU" dirty="0"/>
          </a:p>
        </p:txBody>
      </p:sp>
      <p:pic>
        <p:nvPicPr>
          <p:cNvPr id="9" name="Picture 4" descr="http://www.rebeccajones.biz/wp-content/uploads/2016/05/dreamstime_xl_19551322-768x115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571612"/>
            <a:ext cx="500066" cy="750099"/>
          </a:xfrm>
          <a:prstGeom prst="rect">
            <a:avLst/>
          </a:prstGeom>
          <a:noFill/>
        </p:spPr>
      </p:pic>
      <p:pic>
        <p:nvPicPr>
          <p:cNvPr id="10" name="Picture 14" descr="http://media.istockphoto.com/vectors/vector-illustration-of-a-retro-locomotive-train-vector-id120226009?k=6&amp;m=120226009&amp;s=612x612&amp;w=0&amp;h=GoKLFD6n1x726qDRbN_dR82i4pIZmLNWKYfRTPRuYGw=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000108"/>
            <a:ext cx="1143008" cy="50053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428728" y="1071546"/>
            <a:ext cx="73580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5"/>
              </a:rPr>
              <a:t>http://media.istockphoto.com/vectors/vector-illustration-of-a-retro-locomotive-train-vector-id120226009?k=6&amp;m=120226009&amp;s=612x612&amp;w=0&amp;h=GoKLFD6n1x726qDRbN_dR82i4pIZmLNWKYfRTPRuYGw</a:t>
            </a:r>
            <a:r>
              <a:rPr lang="en-US" sz="1200" dirty="0" smtClean="0"/>
              <a:t>=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85852" y="2285992"/>
            <a:ext cx="75009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6"/>
              </a:rPr>
              <a:t>https://smhttp-ssl-39255.nexcesscdn.net/wp-content/uploads/2016/05/Babolat-Pure-Strike-Tennis-Racquet-900x482.jpg</a:t>
            </a:r>
            <a:endParaRPr lang="ru-RU" sz="1200" dirty="0" smtClean="0"/>
          </a:p>
          <a:p>
            <a:endParaRPr lang="ru-RU" dirty="0"/>
          </a:p>
        </p:txBody>
      </p:sp>
      <p:pic>
        <p:nvPicPr>
          <p:cNvPr id="13" name="Picture 18" descr="https://smhttp-ssl-39255.nexcesscdn.net/wp-content/uploads/2016/05/Babolat-Pure-Strike-Tennis-Racquet-900x48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44142">
            <a:off x="196472" y="2415159"/>
            <a:ext cx="931715" cy="498986"/>
          </a:xfrm>
          <a:prstGeom prst="rect">
            <a:avLst/>
          </a:prstGeom>
          <a:noFill/>
        </p:spPr>
      </p:pic>
      <p:pic>
        <p:nvPicPr>
          <p:cNvPr id="15" name="Picture 24" descr="http://clipart-library.com/images/8TxngoyRc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786190"/>
            <a:ext cx="714380" cy="857804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071538" y="3929066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9"/>
              </a:rPr>
              <a:t>http://clipart-library.com/images/8TxngoyRc.jpg</a:t>
            </a:r>
            <a:endParaRPr lang="ru-RU" sz="1200" dirty="0" smtClean="0"/>
          </a:p>
          <a:p>
            <a:endParaRPr lang="ru-RU" dirty="0"/>
          </a:p>
        </p:txBody>
      </p:sp>
      <p:pic>
        <p:nvPicPr>
          <p:cNvPr id="21" name="Picture 30" descr="http://vplastiline.ru/UserFiles/Image/236R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00" r="34000"/>
          <a:stretch>
            <a:fillRect/>
          </a:stretch>
        </p:blipFill>
        <p:spPr bwMode="auto">
          <a:xfrm rot="4703736">
            <a:off x="662459" y="5238766"/>
            <a:ext cx="356487" cy="914063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428728" y="5500702"/>
            <a:ext cx="30850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11"/>
              </a:rPr>
              <a:t>http://vplastiline.ru/UserFiles/Image/236R.jpg</a:t>
            </a:r>
            <a:endParaRPr lang="ru-RU" sz="1200" dirty="0" smtClean="0"/>
          </a:p>
          <a:p>
            <a:endParaRPr lang="ru-RU" dirty="0"/>
          </a:p>
        </p:txBody>
      </p:sp>
      <p:pic>
        <p:nvPicPr>
          <p:cNvPr id="25" name="Picture 2" descr="http://www.coolestkidstoys.com/img/estes-2162-big-daddy-flying-model-rocket-kit_5383_600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00" r="32500"/>
          <a:stretch>
            <a:fillRect/>
          </a:stretch>
        </p:blipFill>
        <p:spPr bwMode="auto">
          <a:xfrm>
            <a:off x="428596" y="5929330"/>
            <a:ext cx="257178" cy="714380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142976" y="6072206"/>
            <a:ext cx="75009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3"/>
              </a:rPr>
              <a:t>http://www.coolestkidstoys.com/img/estes-2162-big-daddy-flying-model-rocket-kit_5383_600.jpg</a:t>
            </a:r>
            <a:endParaRPr lang="en-US" sz="1200" dirty="0" smtClean="0"/>
          </a:p>
          <a:p>
            <a:endParaRPr lang="ru-RU" dirty="0"/>
          </a:p>
        </p:txBody>
      </p:sp>
      <p:pic>
        <p:nvPicPr>
          <p:cNvPr id="27" name="Picture 32" descr="https://amady-sp.ru/upload/users/106/106302/all/23/80068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000372"/>
            <a:ext cx="714380" cy="71438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1071538" y="3071810"/>
            <a:ext cx="457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5"/>
              </a:rPr>
              <a:t>https://amady-sp.ru/upload/users/106/106302/all/23/80068.jpg</a:t>
            </a:r>
            <a:endParaRPr lang="ru-RU" sz="1200" dirty="0" smtClean="0"/>
          </a:p>
          <a:p>
            <a:endParaRPr lang="ru-RU" dirty="0"/>
          </a:p>
        </p:txBody>
      </p:sp>
      <p:pic>
        <p:nvPicPr>
          <p:cNvPr id="23" name="Picture 38" descr="http://t09.deviantart.net/ziEOm9IRQRzWRB-lTcp-8Eo6TQk=/fit-in/700x350/filters:fixed_height(100,100):origin()/pre15/bab7/th/pre/i/2014/220/b/d/toy_ship_png_by_yellowlicous_stock-d7u9wd4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4282" y="4714884"/>
            <a:ext cx="953187" cy="71438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1142976" y="4643446"/>
            <a:ext cx="7572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7"/>
              </a:rPr>
              <a:t>http://t09.deviantart.net/ziEOm9IRQRzWRB-lTcp-8Eo6TQk=/fit-in/700x350/filters:fixed_height(100,100):origin()/pre15/bab7/th/pre/i/2014/220/b/d/toy_ship_png_by_yellowlicous_stock-d7u9wd4.png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79512" y="198859"/>
            <a:ext cx="8784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Использованные источники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071546"/>
            <a:ext cx="7215238" cy="368280"/>
          </a:xfrm>
        </p:spPr>
        <p:txBody>
          <a:bodyPr>
            <a:normAutofit fontScale="90000"/>
          </a:bodyPr>
          <a:lstStyle/>
          <a:p>
            <a:pPr algn="l"/>
            <a:r>
              <a:rPr lang="en-US" sz="1300" dirty="0" smtClean="0">
                <a:hlinkClick r:id="rId2"/>
              </a:rPr>
              <a:t>https://bluemountainfengshui.org/wp-content/uploads/2014/05/kitch-11.jpg</a:t>
            </a:r>
            <a:r>
              <a:rPr lang="ru-RU" sz="1000" dirty="0" smtClean="0"/>
              <a:t/>
            </a:r>
            <a:br>
              <a:rPr lang="ru-RU" sz="1000" dirty="0" smtClean="0"/>
            </a:br>
            <a:endParaRPr lang="ru-RU" sz="1000" dirty="0"/>
          </a:p>
        </p:txBody>
      </p:sp>
      <p:pic>
        <p:nvPicPr>
          <p:cNvPr id="11" name="Picture 6" descr="C:\Users\user\Desktop\конкурс\кухня\f03_severin_hm_3823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201621">
            <a:off x="307766" y="2785269"/>
            <a:ext cx="630449" cy="549823"/>
          </a:xfrm>
          <a:prstGeom prst="rect">
            <a:avLst/>
          </a:prstGeom>
          <a:noFill/>
        </p:spPr>
      </p:pic>
      <p:pic>
        <p:nvPicPr>
          <p:cNvPr id="12" name="Picture 9" descr="https://worldpics.pro/wp-content/uploads/2016/03/Mikrovolnovaya-pech.png"/>
          <p:cNvPicPr>
            <a:picLocks noChangeAspect="1" noChangeArrowheads="1"/>
          </p:cNvPicPr>
          <p:nvPr/>
        </p:nvPicPr>
        <p:blipFill>
          <a:blip r:embed="rId4" cstate="print"/>
          <a:srcRect l="9524" t="12698" r="4762" b="17460"/>
          <a:stretch>
            <a:fillRect/>
          </a:stretch>
        </p:blipFill>
        <p:spPr bwMode="auto">
          <a:xfrm>
            <a:off x="285720" y="3429000"/>
            <a:ext cx="818290" cy="500066"/>
          </a:xfrm>
          <a:prstGeom prst="rect">
            <a:avLst/>
          </a:prstGeom>
          <a:noFill/>
        </p:spPr>
      </p:pic>
      <p:pic>
        <p:nvPicPr>
          <p:cNvPr id="16" name="Picture 13" descr="https://resepkoki.id/wp-content/uploads/2017/05/Shredde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74" r="11817" b="6680"/>
          <a:stretch>
            <a:fillRect/>
          </a:stretch>
        </p:blipFill>
        <p:spPr bwMode="auto">
          <a:xfrm>
            <a:off x="428596" y="2071678"/>
            <a:ext cx="396878" cy="714380"/>
          </a:xfrm>
          <a:prstGeom prst="rect">
            <a:avLst/>
          </a:prstGeom>
          <a:noFill/>
        </p:spPr>
      </p:pic>
      <p:pic>
        <p:nvPicPr>
          <p:cNvPr id="19" name="Picture 6" descr="http://www.startmart.ru/images/photos/medium/shop2034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428736"/>
            <a:ext cx="722570" cy="736701"/>
          </a:xfrm>
          <a:prstGeom prst="rect">
            <a:avLst/>
          </a:prstGeom>
          <a:noFill/>
        </p:spPr>
      </p:pic>
      <p:pic>
        <p:nvPicPr>
          <p:cNvPr id="1026" name="Picture 2" descr="https://bluemountainfengshui.org/wp-content/uploads/2014/05/kitch-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857232"/>
            <a:ext cx="770956" cy="571505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000100" y="1643050"/>
            <a:ext cx="76438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8"/>
              </a:rPr>
              <a:t>http://restdelo.ru/content/goods/goods_myasorubka_fama_ti_22_fti_137ut_220v_%5Bunger%5D_142.jpg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142976" y="2285992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9"/>
              </a:rPr>
              <a:t>https://resepkoki.id/wp-content/uploads/2017/05/Shredder.jpg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142976" y="2967335"/>
            <a:ext cx="75009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0"/>
              </a:rPr>
              <a:t>https://t3.ftcdn.net/jpg/00/31/71/96/500_F_31719635_yYGR55CMvsZ3OAGUvKg70UomIMw6vNNj.jpg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285852" y="3500438"/>
            <a:ext cx="72866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1"/>
              </a:rPr>
              <a:t>https://worldpics.pro/wp-content/uploads/2016/03/Mikrovolnovaya-pech.png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428728" y="4643446"/>
            <a:ext cx="72152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2"/>
              </a:rPr>
              <a:t>http://nborn.ru/published/publicdata/USER6037SITE/attachments/SC/products_pictures/68259829-4693-41dd-83b5-e06a9c9485d3_enl.jpeg</a:t>
            </a:r>
            <a:endParaRPr lang="ru-RU" sz="1200" dirty="0" smtClean="0"/>
          </a:p>
          <a:p>
            <a:endParaRPr lang="ru-RU" dirty="0"/>
          </a:p>
        </p:txBody>
      </p:sp>
      <p:pic>
        <p:nvPicPr>
          <p:cNvPr id="28" name="Picture 10" descr="http://nborn.ru/published/publicdata/USER6037SITE/attachments/SC/products_pictures/68259829-4693-41dd-83b5-e06a9c9485d3_enl.jpe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572008"/>
            <a:ext cx="968225" cy="642942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1357290" y="4143380"/>
            <a:ext cx="7143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4"/>
              </a:rPr>
              <a:t>http://formicart.ru/upload/iblock/ff0/d91290bd58a3af523ee0d1c0db1880bc.jpg</a:t>
            </a:r>
            <a:endParaRPr lang="ru-RU" sz="1200" dirty="0" smtClean="0"/>
          </a:p>
          <a:p>
            <a:endParaRPr lang="ru-RU" dirty="0"/>
          </a:p>
        </p:txBody>
      </p:sp>
      <p:pic>
        <p:nvPicPr>
          <p:cNvPr id="30" name="Picture 2" descr="http://formicart.ru/upload/iblock/ff0/d91290bd58a3af523ee0d1c0db1880bc.jpg"/>
          <p:cNvPicPr>
            <a:picLocks noChangeAspect="1" noChangeArrowheads="1"/>
          </p:cNvPicPr>
          <p:nvPr/>
        </p:nvPicPr>
        <p:blipFill>
          <a:blip r:embed="rId15" cstate="print"/>
          <a:srcRect l="2419" t="10137" r="1613" b="3699"/>
          <a:stretch>
            <a:fillRect/>
          </a:stretch>
        </p:blipFill>
        <p:spPr bwMode="auto">
          <a:xfrm>
            <a:off x="214282" y="4000504"/>
            <a:ext cx="1125150" cy="642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12" descr="https://www.colourbox.com/preview/14678199-darts-aim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5214950"/>
            <a:ext cx="571504" cy="571504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1214414" y="5286388"/>
            <a:ext cx="75009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7"/>
              </a:rPr>
              <a:t>https://www.colourbox.com/preview/14678199-darts-aim.jpg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214414" y="6143644"/>
            <a:ext cx="74295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8"/>
              </a:rPr>
              <a:t>http://www.rebeccajones.biz/wp-content/uploads/2016/05/dreamstime_xl_19551322-768x1152.jpg</a:t>
            </a:r>
            <a:endParaRPr lang="ru-RU" sz="1200" dirty="0" smtClean="0"/>
          </a:p>
          <a:p>
            <a:endParaRPr lang="ru-RU" dirty="0"/>
          </a:p>
        </p:txBody>
      </p:sp>
      <p:pic>
        <p:nvPicPr>
          <p:cNvPr id="1028" name="Picture 4" descr="http://www.rebeccajones.biz/wp-content/uploads/2016/05/dreamstime_xl_19551322-768x1152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5857892"/>
            <a:ext cx="500066" cy="750099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79512" y="198859"/>
            <a:ext cx="8784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Использованные источники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4" descr="https://www.eradetstva.ru/products_pictures/big/Akkordeon_krasnyy_Janod_Strana_brenda_Franciya-138609-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214422"/>
            <a:ext cx="714380" cy="55483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00100" y="1285860"/>
            <a:ext cx="77867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https://www.eradetstva.ru/products_pictures/big/Akkordeon_krasnyy_Janod_Strana_brenda_Franciya-138609-00.jpg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85852" y="4214818"/>
            <a:ext cx="7429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4"/>
              </a:rPr>
              <a:t>http://www.biletservis.ru/show_foto.php?width=952&amp;height=295&amp;image=http://www.biletservis.ru/images/upload/file34615.jpg</a:t>
            </a:r>
            <a:endParaRPr lang="ru-RU" sz="1200" dirty="0" smtClean="0"/>
          </a:p>
          <a:p>
            <a:endParaRPr lang="ru-RU" dirty="0"/>
          </a:p>
        </p:txBody>
      </p:sp>
      <p:pic>
        <p:nvPicPr>
          <p:cNvPr id="13" name="Picture 4" descr="http://www.biletservis.ru/show_foto.php?width=952&amp;height=295&amp;image=http://www.biletservis.ru/images/upload/file3461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756" r="15704"/>
          <a:stretch>
            <a:fillRect/>
          </a:stretch>
        </p:blipFill>
        <p:spPr bwMode="auto">
          <a:xfrm>
            <a:off x="214282" y="4214818"/>
            <a:ext cx="928662" cy="41985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785786" y="3429000"/>
            <a:ext cx="81439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6"/>
              </a:rPr>
              <a:t>http://www.doroja.com/images.aspx?decode=1&amp;url=aHR0cDovL2ltZzAubGl2ZWludGVybmV0LnJ1L2ltYWdlcy9hdHRhY2gvYy8wLzExOS8xNjkvMTE5MTY5MTg2X19fM18ucG5nB64Coded</a:t>
            </a:r>
            <a:r>
              <a:rPr lang="en-US" sz="1200" dirty="0" smtClean="0"/>
              <a:t>!</a:t>
            </a:r>
          </a:p>
          <a:p>
            <a:endParaRPr lang="ru-RU" dirty="0"/>
          </a:p>
        </p:txBody>
      </p:sp>
      <p:pic>
        <p:nvPicPr>
          <p:cNvPr id="15" name="Picture 8" descr="http://www.doroja.com/images.aspx?decode=1&amp;url=aHR0cDovL2ltZzAubGl2ZWludGVybmV0LnJ1L2ltYWdlcy9hdHRhY2gvYy8wLzExOS8xNjkvMTE5MTY5MTg2X19fM18ucG5nB64Coded!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286124"/>
            <a:ext cx="478297" cy="85725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571604" y="1928802"/>
            <a:ext cx="67866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8"/>
              </a:rPr>
              <a:t>http://www.youloveit.ru/uploads/gallery/comthumb/791/youloveit_ru_fixiki_kartinki445.jpg</a:t>
            </a:r>
            <a:endParaRPr lang="ru-RU" sz="1200" dirty="0" smtClean="0"/>
          </a:p>
          <a:p>
            <a:endParaRPr lang="ru-RU" dirty="0"/>
          </a:p>
        </p:txBody>
      </p:sp>
      <p:pic>
        <p:nvPicPr>
          <p:cNvPr id="17" name="Picture 2" descr="http://www.youloveit.ru/uploads/gallery/comthumb/791/youloveit_ru_fixiki_kartinki44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2000240"/>
            <a:ext cx="987623" cy="428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1071538" y="2786058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10"/>
              </a:rPr>
              <a:t>http://mywishlist.ru/pic/i/wish/orig/007/025/823.jpeg</a:t>
            </a:r>
            <a:endParaRPr lang="ru-RU" sz="1200" dirty="0" smtClean="0"/>
          </a:p>
          <a:p>
            <a:endParaRPr lang="ru-RU" dirty="0"/>
          </a:p>
        </p:txBody>
      </p:sp>
      <p:pic>
        <p:nvPicPr>
          <p:cNvPr id="19" name="Picture 4" descr="http://mywishlist.ru/pic/i/wish/orig/007/025/823.jpe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500306"/>
            <a:ext cx="500066" cy="858468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79512" y="198859"/>
            <a:ext cx="8784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Использованные источники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8596" y="5643578"/>
            <a:ext cx="2453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Материалы </a:t>
            </a:r>
            <a:r>
              <a:rPr lang="ru-RU" dirty="0" err="1" smtClean="0"/>
              <a:t>Википедии</a:t>
            </a:r>
            <a:endParaRPr lang="ru-RU" dirty="0"/>
          </a:p>
        </p:txBody>
      </p:sp>
      <p:pic>
        <p:nvPicPr>
          <p:cNvPr id="22" name="Picture 2" descr="http://maxpixel.freegreatpicture.com/static/photo/640/Mincer-Meat-Grinder-Mincing-Machine-Grinder-Kitchen-147531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5720" y="4714884"/>
            <a:ext cx="622815" cy="738151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000100" y="5000636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3"/>
              </a:rPr>
              <a:t>http://maxpixel.freegreatpicture.com/static/photo/640/Mincer-Meat-Grinder-Mincing-Machine-Grinder-Kitchen-147531.png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85720" y="500042"/>
            <a:ext cx="8624918" cy="569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224213" indent="-3224213" eaLnBrk="1" hangingPunct="1">
              <a:buFontTx/>
              <a:buNone/>
              <a:defRPr/>
            </a:pPr>
            <a:r>
              <a:rPr lang="ru-RU" alt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Возрастная категория:  </a:t>
            </a:r>
            <a:r>
              <a:rPr lang="ru-RU" altLang="ru-RU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дети старшего дошкольного возраста</a:t>
            </a:r>
            <a:endParaRPr lang="ru-RU" altLang="ru-RU" sz="2600" b="1" dirty="0" smtClean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224213" indent="-3224213" eaLnBrk="1" hangingPunct="1">
              <a:buFontTx/>
              <a:buNone/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Презентация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заинтересует: </a:t>
            </a:r>
            <a:r>
              <a:rPr lang="ru-RU" altLang="ru-RU" sz="2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учителей-логопедов, воспитателей,   	дефектологов, родителей </a:t>
            </a:r>
          </a:p>
          <a:p>
            <a:pPr marL="3224213" indent="-3224213" eaLnBrk="1" hangingPunct="1">
              <a:buFontTx/>
              <a:buNone/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по работе с презентацией:</a:t>
            </a:r>
            <a:endParaRPr lang="ru-RU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1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после </a:t>
            </a:r>
            <a:r>
              <a:rPr lang="ru-RU" altLang="ru-RU" sz="1800" b="1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открытия </a:t>
            </a:r>
            <a:r>
              <a:rPr lang="ru-RU" altLang="ru-RU" sz="1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презентации  настроить </a:t>
            </a:r>
            <a:r>
              <a:rPr lang="ru-RU" altLang="ru-RU" sz="1800" b="1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демонстрацию презентации (клавиши  «Показ слайдов», «С начала</a:t>
            </a:r>
            <a:r>
              <a:rPr lang="ru-RU" altLang="ru-RU" sz="1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»)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1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переход </a:t>
            </a:r>
            <a:r>
              <a:rPr lang="ru-RU" altLang="ru-RU" sz="1800" b="1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 следующий слайд происходит «По щелчку» (клавиша </a:t>
            </a:r>
            <a:r>
              <a:rPr lang="en-US" altLang="ru-RU" sz="1800" b="1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Enter</a:t>
            </a:r>
            <a:r>
              <a:rPr lang="ru-RU" altLang="ru-RU" sz="1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 или  </a:t>
            </a:r>
            <a:endParaRPr lang="ru-RU" altLang="ru-RU" sz="1800" b="1" dirty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1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слайд </a:t>
            </a:r>
            <a:r>
              <a:rPr lang="ru-RU" altLang="ru-RU" sz="1800" b="1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№ </a:t>
            </a:r>
            <a:r>
              <a:rPr lang="ru-RU" altLang="ru-RU" sz="1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 – «На заметку взрослым» (для чего нужна игра и когда  приступать 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1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№ 4 –</a:t>
            </a:r>
            <a:r>
              <a:rPr lang="ru-RU" altLang="ru-RU" sz="1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altLang="ru-RU" sz="1800" b="1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содержание </a:t>
            </a:r>
            <a:r>
              <a:rPr lang="ru-RU" altLang="ru-RU" sz="1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презентации, выбор заданий осуществляется </a:t>
            </a:r>
            <a:r>
              <a:rPr lang="ru-RU" altLang="ru-RU" sz="1800" b="1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 помощью </a:t>
            </a:r>
            <a:r>
              <a:rPr lang="ru-RU" altLang="ru-RU" sz="1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гиперссылок  «Детская» (лёгкий уровень сложности),</a:t>
            </a:r>
            <a:r>
              <a:rPr lang="en-US" altLang="ru-RU" sz="1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altLang="ru-RU" sz="1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«Кухня» </a:t>
            </a:r>
            <a:r>
              <a:rPr lang="ru-RU" altLang="ru-RU" sz="1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(сложный уровень)</a:t>
            </a:r>
            <a:r>
              <a:rPr lang="ru-RU" altLang="ru-RU" sz="1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1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слайды № 5 - 8 – задания, которые выполняет  ребёнок</a:t>
            </a:r>
            <a:endParaRPr lang="ru-RU" altLang="ru-RU" sz="1800" b="1" dirty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1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слайды </a:t>
            </a:r>
            <a:r>
              <a:rPr lang="ru-RU" altLang="ru-RU" sz="1800" b="1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№ </a:t>
            </a:r>
            <a:r>
              <a:rPr lang="ru-RU" altLang="ru-RU" sz="1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10 - 13 </a:t>
            </a:r>
            <a:r>
              <a:rPr lang="ru-RU" altLang="ru-RU" sz="1800" b="1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– </a:t>
            </a:r>
            <a:r>
              <a:rPr lang="ru-RU" altLang="ru-RU" sz="1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подсказки. При </a:t>
            </a:r>
            <a:r>
              <a:rPr lang="ru-RU" altLang="ru-RU" sz="1800" b="1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помощи </a:t>
            </a:r>
            <a:r>
              <a:rPr lang="ru-RU" altLang="ru-RU" sz="1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гиперссылок  можно перейти к </a:t>
            </a:r>
            <a:r>
              <a:rPr lang="ru-RU" altLang="ru-RU" sz="18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посмотру</a:t>
            </a:r>
            <a:r>
              <a:rPr lang="ru-RU" altLang="ru-RU" sz="1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мультфильмов с участием </a:t>
            </a:r>
            <a:r>
              <a:rPr lang="ru-RU" altLang="ru-RU" sz="18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фиксиков</a:t>
            </a:r>
            <a:r>
              <a:rPr lang="ru-RU" altLang="ru-RU" sz="1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и узнать больше</a:t>
            </a:r>
            <a:endParaRPr lang="ru-RU" altLang="ru-RU" sz="1800" b="1" dirty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1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кнопкой          – осуществляется </a:t>
            </a:r>
            <a:r>
              <a:rPr lang="ru-RU" altLang="ru-RU" sz="1800" b="1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переход с любой страницы на </a:t>
            </a:r>
            <a:r>
              <a:rPr lang="ru-RU" altLang="ru-RU" sz="1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слайд № 4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1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кнопкой          – осуществляется </a:t>
            </a:r>
            <a:r>
              <a:rPr lang="ru-RU" altLang="ru-RU" sz="1800" b="1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переход </a:t>
            </a:r>
            <a:r>
              <a:rPr lang="ru-RU" altLang="ru-RU" sz="1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 последний показанный слайд</a:t>
            </a:r>
            <a:endParaRPr lang="ru-RU" altLang="ru-RU" sz="1800" b="1" dirty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224213" indent="-3224213" eaLnBrk="1" hangingPunct="1">
              <a:buFontTx/>
              <a:buNone/>
              <a:defRPr/>
            </a:pPr>
            <a:endParaRPr lang="ru-RU" altLang="ru-RU" sz="1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142844" y="6143644"/>
            <a:ext cx="500066" cy="5715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" action="ppaction://hlinkshowjump?jump=lastslideviewed" highlightClick="1"/>
          </p:cNvPr>
          <p:cNvSpPr/>
          <p:nvPr/>
        </p:nvSpPr>
        <p:spPr>
          <a:xfrm>
            <a:off x="1714480" y="5643578"/>
            <a:ext cx="285752" cy="28575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429652" y="2786058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1714480" y="5286388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static.wixstatic.com/media/ca9305_77253247bf624013b8ce20d3801adc25.png_srz_702_615_85_22_0.50_1.20_0.00_png_srz"/>
          <p:cNvPicPr>
            <a:picLocks noChangeAspect="1" noChangeArrowheads="1"/>
          </p:cNvPicPr>
          <p:nvPr/>
        </p:nvPicPr>
        <p:blipFill>
          <a:blip r:embed="rId2"/>
          <a:srcRect l="6306" t="7198" r="7207" b="12591"/>
          <a:stretch>
            <a:fillRect/>
          </a:stretch>
        </p:blipFill>
        <p:spPr bwMode="auto">
          <a:xfrm>
            <a:off x="214282" y="200895"/>
            <a:ext cx="8715436" cy="64428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303854">
            <a:off x="1206535" y="674679"/>
            <a:ext cx="4177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заметку взрослым!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 rot="240017">
            <a:off x="1040273" y="1567171"/>
            <a:ext cx="5929354" cy="42907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Позже всех появляется самый   трудный звук «Р» у ребёнка. Если к 5 годам у ребёнка нет звука или он неправильный, то за помощью обращаются к логопеду. После того как звук «Р» поставлен, приступают к автоматизации звука в словах. Вот на этом этапе работы предлагаю использовать электронную игру «В поисках звука «Р» вместе с </a:t>
            </a:r>
            <a:r>
              <a:rPr lang="ru-RU" sz="2000" dirty="0" err="1" smtClean="0"/>
              <a:t>фиксиками</a:t>
            </a:r>
            <a:r>
              <a:rPr lang="ru-RU" sz="2000" dirty="0" smtClean="0"/>
              <a:t>». Эта игра поможет закрепить правильное произнесение звука в словах, познакомит с электроприборами на </a:t>
            </a:r>
            <a:r>
              <a:rPr lang="ru-RU" sz="2000" dirty="0" smtClean="0"/>
              <a:t>кухне</a:t>
            </a:r>
            <a:r>
              <a:rPr lang="ru-RU" sz="2000" dirty="0" smtClean="0"/>
              <a:t>.</a:t>
            </a:r>
            <a:endParaRPr lang="ru-RU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000" dirty="0" smtClean="0"/>
              <a:t>А популярные </a:t>
            </a:r>
            <a:r>
              <a:rPr lang="ru-RU" sz="2000" dirty="0" err="1" smtClean="0"/>
              <a:t>мультгерои</a:t>
            </a:r>
            <a:r>
              <a:rPr lang="ru-RU" sz="2000" dirty="0" smtClean="0"/>
              <a:t> заинтересуют детей посмотреть познавательные мультики из сериала «</a:t>
            </a:r>
            <a:r>
              <a:rPr lang="ru-RU" sz="2000" dirty="0" err="1" smtClean="0"/>
              <a:t>Фиксики</a:t>
            </a:r>
            <a:r>
              <a:rPr lang="ru-RU" sz="2000" dirty="0" smtClean="0"/>
              <a:t>».</a:t>
            </a:r>
            <a:endParaRPr lang="ru-RU" sz="2000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/>
        </p:nvSpPr>
        <p:spPr>
          <a:xfrm>
            <a:off x="142844" y="6143644"/>
            <a:ext cx="500066" cy="5715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youloveit.ru/uploads/gallery/comthumb/791/youloveit_ru_fixiki_kartinki4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496"/>
            <a:ext cx="8723995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Выноска-облако 14">
            <a:hlinkClick r:id="rId3" action="ppaction://hlinksldjump"/>
          </p:cNvPr>
          <p:cNvSpPr/>
          <p:nvPr/>
        </p:nvSpPr>
        <p:spPr>
          <a:xfrm>
            <a:off x="428596" y="285728"/>
            <a:ext cx="8286808" cy="2071702"/>
          </a:xfrm>
          <a:prstGeom prst="cloudCallout">
            <a:avLst>
              <a:gd name="adj1" fmla="val -20167"/>
              <a:gd name="adj2" fmla="val 7804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3" name="Picture 4" descr="http://www.biletservis.ru/show_foto.php?width=952&amp;height=295&amp;image=http://www.biletservis.ru/images/upload/file3461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756" r="15704"/>
          <a:stretch>
            <a:fillRect/>
          </a:stretch>
        </p:blipFill>
        <p:spPr bwMode="auto">
          <a:xfrm flipH="1">
            <a:off x="285720" y="5429264"/>
            <a:ext cx="1643074" cy="76759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1472" y="642918"/>
            <a:ext cx="78581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              Мы отправляемся на поиски звука «Р». Давай найдём </a:t>
            </a:r>
          </a:p>
          <a:p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           в квартире, все предметы, в названии которых есть звук «Р».         </a:t>
            </a:r>
          </a:p>
          <a:p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                    Выбери куда пойдём. И выполняй задание! </a:t>
            </a:r>
          </a:p>
          <a:p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               Не забудь, за помощью всегда можно обратиться</a:t>
            </a:r>
          </a:p>
          <a:p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                                                           к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фиксикам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.</a:t>
            </a:r>
            <a:endParaRPr lang="ru-RU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>
            <a:hlinkClick r:id="rId5" action="ppaction://hlinksldjump"/>
          </p:cNvPr>
          <p:cNvSpPr/>
          <p:nvPr/>
        </p:nvSpPr>
        <p:spPr>
          <a:xfrm>
            <a:off x="5143504" y="2928934"/>
            <a:ext cx="2286016" cy="785818"/>
          </a:xfrm>
          <a:prstGeom prst="roundRect">
            <a:avLst/>
          </a:prstGeom>
          <a:solidFill>
            <a:srgbClr val="00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Детская</a:t>
            </a:r>
          </a:p>
          <a:p>
            <a:pPr algn="ctr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(лёгкий уровень)</a:t>
            </a: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Скругленный прямоугольник 12">
            <a:hlinkClick r:id="rId6" action="ppaction://hlinksldjump"/>
          </p:cNvPr>
          <p:cNvSpPr/>
          <p:nvPr/>
        </p:nvSpPr>
        <p:spPr>
          <a:xfrm>
            <a:off x="4143372" y="5786454"/>
            <a:ext cx="2428892" cy="785818"/>
          </a:xfrm>
          <a:prstGeom prst="roundRect">
            <a:avLst/>
          </a:prstGeom>
          <a:solidFill>
            <a:srgbClr val="99C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Кухня</a:t>
            </a:r>
          </a:p>
          <a:p>
            <a:pPr algn="ctr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(сложный уровень)</a:t>
            </a: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formicart.ru/upload/iblock/ff0/d91290bd58a3af523ee0d1c0db1880bc.jpg"/>
          <p:cNvPicPr>
            <a:picLocks noChangeAspect="1" noChangeArrowheads="1"/>
          </p:cNvPicPr>
          <p:nvPr/>
        </p:nvPicPr>
        <p:blipFill>
          <a:blip r:embed="rId3"/>
          <a:srcRect l="2419" t="10137" r="1613" b="8623"/>
          <a:stretch>
            <a:fillRect/>
          </a:stretch>
        </p:blipFill>
        <p:spPr bwMode="auto">
          <a:xfrm>
            <a:off x="214282" y="214290"/>
            <a:ext cx="8751156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6323025" y="749281"/>
            <a:ext cx="785818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6634" name="Picture 10" descr="http://nborn.ru/published/publicdata/USER6037SITE/attachments/SC/products_pictures/68259829-4693-41dd-83b5-e06a9c9485d3_enl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1000108"/>
            <a:ext cx="968225" cy="642942"/>
          </a:xfrm>
          <a:prstGeom prst="rect">
            <a:avLst/>
          </a:prstGeom>
          <a:noFill/>
        </p:spPr>
      </p:pic>
      <p:pic>
        <p:nvPicPr>
          <p:cNvPr id="26636" name="Picture 12" descr="https://www.colourbox.com/preview/14678199-darts-aim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2071678"/>
            <a:ext cx="571504" cy="571504"/>
          </a:xfrm>
          <a:prstGeom prst="rect">
            <a:avLst/>
          </a:prstGeom>
          <a:noFill/>
        </p:spPr>
      </p:pic>
      <p:pic>
        <p:nvPicPr>
          <p:cNvPr id="13" name="Picture 4" descr="http://mywishlist.ru/pic/i/wish/orig/007/025/823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3714752"/>
            <a:ext cx="405051" cy="695354"/>
          </a:xfrm>
          <a:prstGeom prst="rect">
            <a:avLst/>
          </a:prstGeom>
          <a:noFill/>
        </p:spPr>
      </p:pic>
      <p:pic>
        <p:nvPicPr>
          <p:cNvPr id="26638" name="Picture 14" descr="http://media.istockphoto.com/vectors/vector-illustration-of-a-retro-locomotive-train-vector-id120226009?k=6&amp;m=120226009&amp;s=612x612&amp;w=0&amp;h=GoKLFD6n1x726qDRbN_dR82i4pIZmLNWKYfRTPRuYGw=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4286256"/>
            <a:ext cx="1143008" cy="500533"/>
          </a:xfrm>
          <a:prstGeom prst="rect">
            <a:avLst/>
          </a:prstGeom>
          <a:noFill/>
        </p:spPr>
      </p:pic>
      <p:grpSp>
        <p:nvGrpSpPr>
          <p:cNvPr id="25" name="Группа 24"/>
          <p:cNvGrpSpPr/>
          <p:nvPr/>
        </p:nvGrpSpPr>
        <p:grpSpPr>
          <a:xfrm>
            <a:off x="7613256" y="1202273"/>
            <a:ext cx="1095877" cy="528837"/>
            <a:chOff x="7613256" y="1202273"/>
            <a:chExt cx="1095877" cy="528837"/>
          </a:xfrm>
        </p:grpSpPr>
        <p:pic>
          <p:nvPicPr>
            <p:cNvPr id="26642" name="Picture 18" descr="https://smhttp-ssl-39255.nexcesscdn.net/wp-content/uploads/2016/05/Babolat-Pure-Strike-Tennis-Racquet-900x482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68129">
              <a:off x="7613256" y="1232124"/>
              <a:ext cx="931715" cy="498986"/>
            </a:xfrm>
            <a:prstGeom prst="rect">
              <a:avLst/>
            </a:prstGeom>
            <a:noFill/>
          </p:spPr>
        </p:pic>
        <p:pic>
          <p:nvPicPr>
            <p:cNvPr id="19" name="Picture 18" descr="https://smhttp-ssl-39255.nexcesscdn.net/wp-content/uploads/2016/05/Babolat-Pure-Strike-Tennis-Racquet-900x482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2633085">
              <a:off x="7777418" y="1202273"/>
              <a:ext cx="931715" cy="498986"/>
            </a:xfrm>
            <a:prstGeom prst="rect">
              <a:avLst/>
            </a:prstGeom>
            <a:noFill/>
          </p:spPr>
        </p:pic>
      </p:grpSp>
      <p:pic>
        <p:nvPicPr>
          <p:cNvPr id="26648" name="Picture 24" descr="http://clipart-library.com/images/8TxngoyRc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3014714"/>
            <a:ext cx="785817" cy="943583"/>
          </a:xfrm>
          <a:prstGeom prst="rect">
            <a:avLst/>
          </a:prstGeom>
          <a:noFill/>
        </p:spPr>
      </p:pic>
      <p:pic>
        <p:nvPicPr>
          <p:cNvPr id="26654" name="Picture 30" descr="http://vplastiline.ru/UserFiles/Image/236R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00" r="34000"/>
          <a:stretch>
            <a:fillRect/>
          </a:stretch>
        </p:blipFill>
        <p:spPr bwMode="auto">
          <a:xfrm rot="4703736">
            <a:off x="2289034" y="2963421"/>
            <a:ext cx="356487" cy="914063"/>
          </a:xfrm>
          <a:prstGeom prst="rect">
            <a:avLst/>
          </a:prstGeom>
          <a:noFill/>
        </p:spPr>
      </p:pic>
      <p:pic>
        <p:nvPicPr>
          <p:cNvPr id="26656" name="Picture 32" descr="https://amady-sp.ru/upload/users/106/106302/all/23/80068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428868"/>
            <a:ext cx="714380" cy="714380"/>
          </a:xfrm>
          <a:prstGeom prst="rect">
            <a:avLst/>
          </a:prstGeom>
          <a:noFill/>
        </p:spPr>
      </p:pic>
      <p:pic>
        <p:nvPicPr>
          <p:cNvPr id="26658" name="Picture 34" descr="https://www.eradetstva.ru/products_pictures/big/Akkordeon_krasnyy_Janod_Strana_brenda_Franciya-138609-00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3571876"/>
            <a:ext cx="714380" cy="554835"/>
          </a:xfrm>
          <a:prstGeom prst="rect">
            <a:avLst/>
          </a:prstGeom>
          <a:noFill/>
        </p:spPr>
      </p:pic>
      <p:pic>
        <p:nvPicPr>
          <p:cNvPr id="26662" name="Picture 38" descr="http://t09.deviantart.net/ziEOm9IRQRzWRB-lTcp-8Eo6TQk=/fit-in/700x350/filters:fixed_height(100,100):origin()/pre15/bab7/th/pre/i/2014/220/b/d/toy_ship_png_by_yellowlicous_stock-d7u9wd4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158" y="1571612"/>
            <a:ext cx="953187" cy="714380"/>
          </a:xfrm>
          <a:prstGeom prst="rect">
            <a:avLst/>
          </a:prstGeom>
          <a:noFill/>
        </p:spPr>
      </p:pic>
      <p:pic>
        <p:nvPicPr>
          <p:cNvPr id="4098" name="Picture 2" descr="http://www.coolestkidstoys.com/img/estes-2162-big-daddy-flying-model-rocket-kit_5383_600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00" r="32500"/>
          <a:stretch>
            <a:fillRect/>
          </a:stretch>
        </p:blipFill>
        <p:spPr bwMode="auto">
          <a:xfrm>
            <a:off x="3643306" y="1714488"/>
            <a:ext cx="257178" cy="714380"/>
          </a:xfrm>
          <a:prstGeom prst="rect">
            <a:avLst/>
          </a:prstGeom>
          <a:noFill/>
        </p:spPr>
      </p:pic>
      <p:pic>
        <p:nvPicPr>
          <p:cNvPr id="26" name="Picture 8" descr="http://www.doroja.com/images.aspx?decode=1&amp;url=aHR0cDovL2ltZzAubGl2ZWludGVybmV0LnJ1L2ltYWdlcy9hdHRhY2gvYy8wLzExOS8xNjkvMTE5MTY5MTg2X19fM18ucG5nB64Coded!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357290" y="3000372"/>
            <a:ext cx="478297" cy="857256"/>
          </a:xfrm>
          <a:prstGeom prst="rect">
            <a:avLst/>
          </a:prstGeom>
          <a:noFill/>
        </p:spPr>
      </p:pic>
      <p:pic>
        <p:nvPicPr>
          <p:cNvPr id="27" name="Picture 4" descr="http://www.rebeccajones.biz/wp-content/uploads/2016/05/dreamstime_xl_19551322-768x1152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2357430"/>
            <a:ext cx="500066" cy="750099"/>
          </a:xfrm>
          <a:prstGeom prst="rect">
            <a:avLst/>
          </a:prstGeom>
          <a:noFill/>
        </p:spPr>
      </p:pic>
      <p:grpSp>
        <p:nvGrpSpPr>
          <p:cNvPr id="29" name="Группа 28"/>
          <p:cNvGrpSpPr/>
          <p:nvPr/>
        </p:nvGrpSpPr>
        <p:grpSpPr>
          <a:xfrm>
            <a:off x="4000496" y="4929198"/>
            <a:ext cx="4429156" cy="1643074"/>
            <a:chOff x="4000496" y="4929198"/>
            <a:chExt cx="4429156" cy="1643074"/>
          </a:xfrm>
        </p:grpSpPr>
        <p:sp>
          <p:nvSpPr>
            <p:cNvPr id="31" name="Выноска-облако 30">
              <a:hlinkClick r:id="rId17" action="ppaction://hlinksldjump"/>
            </p:cNvPr>
            <p:cNvSpPr/>
            <p:nvPr/>
          </p:nvSpPr>
          <p:spPr>
            <a:xfrm>
              <a:off x="4000496" y="4929198"/>
              <a:ext cx="4429156" cy="1643074"/>
            </a:xfrm>
            <a:prstGeom prst="cloudCallout">
              <a:avLst>
                <a:gd name="adj1" fmla="val -74813"/>
                <a:gd name="adj2" fmla="val 3105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  <p:sp>
          <p:nvSpPr>
            <p:cNvPr id="32" name="Прямоугольник 31">
              <a:hlinkClick r:id="rId17" action="ppaction://hlinksldjump"/>
            </p:cNvPr>
            <p:cNvSpPr/>
            <p:nvPr/>
          </p:nvSpPr>
          <p:spPr>
            <a:xfrm>
              <a:off x="4286248" y="5143512"/>
              <a:ext cx="392909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</a:rPr>
                <a:t>Ищем игрушки. Кликни мышкой на картинки игрушек, в названии которых  есть звук «Р». Если нужна помощь, кликни здесь!</a:t>
              </a:r>
              <a:endPara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</p:grp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4" descr="http://www.biletservis.ru/show_foto.php?width=952&amp;height=295&amp;image=http://www.biletservis.ru/images/upload/file34615.jpg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756" r="15704"/>
          <a:stretch>
            <a:fillRect/>
          </a:stretch>
        </p:blipFill>
        <p:spPr bwMode="auto">
          <a:xfrm>
            <a:off x="642910" y="5286388"/>
            <a:ext cx="2643206" cy="1368314"/>
          </a:xfrm>
          <a:prstGeom prst="rect">
            <a:avLst/>
          </a:prstGeom>
          <a:noFill/>
        </p:spPr>
      </p:pic>
      <p:sp>
        <p:nvSpPr>
          <p:cNvPr id="33" name="Управляющая кнопка: домой 32">
            <a:hlinkClick r:id="rId19" action="ppaction://hlinksldjump" highlightClick="1"/>
          </p:cNvPr>
          <p:cNvSpPr/>
          <p:nvPr/>
        </p:nvSpPr>
        <p:spPr>
          <a:xfrm>
            <a:off x="214282" y="6072206"/>
            <a:ext cx="500034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66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6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66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6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66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6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66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5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6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66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66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5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6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266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5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6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66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4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kitch-11.jpg"/>
          <p:cNvPicPr>
            <a:picLocks noChangeAspect="1" noChangeArrowheads="1"/>
          </p:cNvPicPr>
          <p:nvPr/>
        </p:nvPicPr>
        <p:blipFill>
          <a:blip r:embed="rId3"/>
          <a:srcRect t="16602" b="5069"/>
          <a:stretch>
            <a:fillRect/>
          </a:stretch>
        </p:blipFill>
        <p:spPr bwMode="auto">
          <a:xfrm>
            <a:off x="123032" y="142852"/>
            <a:ext cx="8858312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3" descr="https://resepkoki.id/wp-content/uploads/2017/05/Shredde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74" r="11817" b="6680"/>
          <a:stretch>
            <a:fillRect/>
          </a:stretch>
        </p:blipFill>
        <p:spPr bwMode="auto">
          <a:xfrm>
            <a:off x="1857356" y="2214554"/>
            <a:ext cx="357190" cy="642941"/>
          </a:xfrm>
          <a:prstGeom prst="rect">
            <a:avLst/>
          </a:prstGeom>
          <a:noFill/>
        </p:spPr>
      </p:pic>
      <p:pic>
        <p:nvPicPr>
          <p:cNvPr id="8" name="Picture 9" descr="https://worldpics.pro/wp-content/uploads/2016/03/Mikrovolnovaya-pech.png"/>
          <p:cNvPicPr>
            <a:picLocks noChangeAspect="1" noChangeArrowheads="1"/>
          </p:cNvPicPr>
          <p:nvPr/>
        </p:nvPicPr>
        <p:blipFill>
          <a:blip r:embed="rId5" cstate="print"/>
          <a:srcRect l="9524" t="12698" r="4762" b="17460"/>
          <a:stretch>
            <a:fillRect/>
          </a:stretch>
        </p:blipFill>
        <p:spPr bwMode="auto">
          <a:xfrm>
            <a:off x="5072066" y="2143116"/>
            <a:ext cx="1285884" cy="785818"/>
          </a:xfrm>
          <a:prstGeom prst="rect">
            <a:avLst/>
          </a:prstGeom>
          <a:noFill/>
        </p:spPr>
      </p:pic>
      <p:pic>
        <p:nvPicPr>
          <p:cNvPr id="1030" name="Picture 6" descr="http://www.startmart.ru/images/photos/medium/shop2034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071678"/>
            <a:ext cx="1257108" cy="1281693"/>
          </a:xfrm>
          <a:prstGeom prst="rect">
            <a:avLst/>
          </a:prstGeom>
          <a:noFill/>
        </p:spPr>
      </p:pic>
      <p:sp>
        <p:nvSpPr>
          <p:cNvPr id="9218" name="AutoShape 2" descr="http://cdn-media-1.lifehack.org/wp-content/files/2015/02/p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Выноска-облако 19">
            <a:hlinkClick r:id="rId7" action="ppaction://hlinksldjump"/>
          </p:cNvPr>
          <p:cNvSpPr/>
          <p:nvPr/>
        </p:nvSpPr>
        <p:spPr>
          <a:xfrm>
            <a:off x="3428992" y="5429264"/>
            <a:ext cx="4572032" cy="1214446"/>
          </a:xfrm>
          <a:prstGeom prst="cloudCallout">
            <a:avLst>
              <a:gd name="adj1" fmla="val -63091"/>
              <a:gd name="adj2" fmla="val -1300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2" name="Прямоугольник 11">
            <a:hlinkClick r:id="rId7" action="ppaction://hlinksldjump"/>
          </p:cNvPr>
          <p:cNvSpPr/>
          <p:nvPr/>
        </p:nvSpPr>
        <p:spPr>
          <a:xfrm>
            <a:off x="3786182" y="5643578"/>
            <a:ext cx="4000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Найди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миксер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и кликни по картинке. 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Если нужна помощь, кликни здесь!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13" name="Picture 6" descr="C:\Users\user\Desktop\конкурс\кухня\f03_severin_hm_3823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201621">
            <a:off x="7902727" y="3319581"/>
            <a:ext cx="782396" cy="682338"/>
          </a:xfrm>
          <a:prstGeom prst="rect">
            <a:avLst/>
          </a:prstGeom>
          <a:noFill/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4" descr="http://www.biletservis.ru/show_foto.php?width=952&amp;height=295&amp;image=http://www.biletservis.ru/images/upload/file34615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756" r="15704"/>
          <a:stretch>
            <a:fillRect/>
          </a:stretch>
        </p:blipFill>
        <p:spPr bwMode="auto">
          <a:xfrm>
            <a:off x="642910" y="5286388"/>
            <a:ext cx="2643206" cy="1368314"/>
          </a:xfrm>
          <a:prstGeom prst="rect">
            <a:avLst/>
          </a:prstGeom>
          <a:noFill/>
        </p:spPr>
      </p:pic>
      <p:sp>
        <p:nvSpPr>
          <p:cNvPr id="18" name="Управляющая кнопка: домой 17">
            <a:hlinkClick r:id="rId10" action="ppaction://hlinksldjump" highlightClick="1"/>
          </p:cNvPr>
          <p:cNvSpPr/>
          <p:nvPr/>
        </p:nvSpPr>
        <p:spPr>
          <a:xfrm>
            <a:off x="214282" y="6072206"/>
            <a:ext cx="500034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kitch-11.jpg"/>
          <p:cNvPicPr>
            <a:picLocks noChangeAspect="1" noChangeArrowheads="1"/>
          </p:cNvPicPr>
          <p:nvPr/>
        </p:nvPicPr>
        <p:blipFill>
          <a:blip r:embed="rId3"/>
          <a:srcRect t="16602" b="5069"/>
          <a:stretch>
            <a:fillRect/>
          </a:stretch>
        </p:blipFill>
        <p:spPr bwMode="auto">
          <a:xfrm>
            <a:off x="123032" y="142852"/>
            <a:ext cx="8858312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3" descr="https://resepkoki.id/wp-content/uploads/2017/05/Shredde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74" r="11817" b="6680"/>
          <a:stretch>
            <a:fillRect/>
          </a:stretch>
        </p:blipFill>
        <p:spPr bwMode="auto">
          <a:xfrm>
            <a:off x="1857356" y="2214554"/>
            <a:ext cx="357190" cy="642941"/>
          </a:xfrm>
          <a:prstGeom prst="rect">
            <a:avLst/>
          </a:prstGeom>
          <a:noFill/>
        </p:spPr>
      </p:pic>
      <p:pic>
        <p:nvPicPr>
          <p:cNvPr id="8" name="Picture 9" descr="https://worldpics.pro/wp-content/uploads/2016/03/Mikrovolnovaya-pech.png"/>
          <p:cNvPicPr>
            <a:picLocks noChangeAspect="1" noChangeArrowheads="1"/>
          </p:cNvPicPr>
          <p:nvPr/>
        </p:nvPicPr>
        <p:blipFill>
          <a:blip r:embed="rId5" cstate="print"/>
          <a:srcRect l="9524" t="12698" r="4762" b="17460"/>
          <a:stretch>
            <a:fillRect/>
          </a:stretch>
        </p:blipFill>
        <p:spPr bwMode="auto">
          <a:xfrm>
            <a:off x="5072066" y="2143116"/>
            <a:ext cx="1285884" cy="785818"/>
          </a:xfrm>
          <a:prstGeom prst="rect">
            <a:avLst/>
          </a:prstGeom>
          <a:noFill/>
        </p:spPr>
      </p:pic>
      <p:pic>
        <p:nvPicPr>
          <p:cNvPr id="1030" name="Picture 6" descr="http://www.startmart.ru/images/photos/medium/shop2034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071678"/>
            <a:ext cx="1257108" cy="1281693"/>
          </a:xfrm>
          <a:prstGeom prst="rect">
            <a:avLst/>
          </a:prstGeom>
          <a:noFill/>
        </p:spPr>
      </p:pic>
      <p:sp>
        <p:nvSpPr>
          <p:cNvPr id="9218" name="AutoShape 2" descr="http://cdn-media-1.lifehack.org/wp-content/files/2015/02/p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Выноска-облако 19"/>
          <p:cNvSpPr/>
          <p:nvPr/>
        </p:nvSpPr>
        <p:spPr>
          <a:xfrm>
            <a:off x="3428992" y="5429264"/>
            <a:ext cx="4572032" cy="1214446"/>
          </a:xfrm>
          <a:prstGeom prst="cloudCallout">
            <a:avLst>
              <a:gd name="adj1" fmla="val -62746"/>
              <a:gd name="adj2" fmla="val -1170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2" name="Прямоугольник 11">
            <a:hlinkClick r:id="rId7" action="ppaction://hlinksldjump"/>
          </p:cNvPr>
          <p:cNvSpPr/>
          <p:nvPr/>
        </p:nvSpPr>
        <p:spPr>
          <a:xfrm>
            <a:off x="3786182" y="5643578"/>
            <a:ext cx="4000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Найди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микроволновую печь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и кликни по картинке. Если нужна помощь, кликни здесь!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13" name="Picture 6" descr="C:\Users\user\Desktop\конкурс\кухня\f03_severin_hm_3823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201621">
            <a:off x="7902727" y="3319581"/>
            <a:ext cx="782396" cy="682338"/>
          </a:xfrm>
          <a:prstGeom prst="rect">
            <a:avLst/>
          </a:prstGeom>
          <a:noFill/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4" descr="http://www.biletservis.ru/show_foto.php?width=952&amp;height=295&amp;image=http://www.biletservis.ru/images/upload/file34615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756" r="15704"/>
          <a:stretch>
            <a:fillRect/>
          </a:stretch>
        </p:blipFill>
        <p:spPr bwMode="auto">
          <a:xfrm>
            <a:off x="642910" y="5286388"/>
            <a:ext cx="2643206" cy="1368314"/>
          </a:xfrm>
          <a:prstGeom prst="rect">
            <a:avLst/>
          </a:prstGeom>
          <a:noFill/>
        </p:spPr>
      </p:pic>
      <p:sp>
        <p:nvSpPr>
          <p:cNvPr id="18" name="Управляющая кнопка: домой 17">
            <a:hlinkClick r:id="rId10" action="ppaction://hlinksldjump" highlightClick="1"/>
          </p:cNvPr>
          <p:cNvSpPr/>
          <p:nvPr/>
        </p:nvSpPr>
        <p:spPr>
          <a:xfrm>
            <a:off x="214282" y="6072206"/>
            <a:ext cx="500034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kitch-11.jpg"/>
          <p:cNvPicPr>
            <a:picLocks noChangeAspect="1" noChangeArrowheads="1"/>
          </p:cNvPicPr>
          <p:nvPr/>
        </p:nvPicPr>
        <p:blipFill>
          <a:blip r:embed="rId3"/>
          <a:srcRect t="16602" b="5069"/>
          <a:stretch>
            <a:fillRect/>
          </a:stretch>
        </p:blipFill>
        <p:spPr bwMode="auto">
          <a:xfrm>
            <a:off x="123032" y="142852"/>
            <a:ext cx="8858312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3" descr="https://resepkoki.id/wp-content/uploads/2017/05/Shredde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74" r="11817" b="6680"/>
          <a:stretch>
            <a:fillRect/>
          </a:stretch>
        </p:blipFill>
        <p:spPr bwMode="auto">
          <a:xfrm>
            <a:off x="1857356" y="2214554"/>
            <a:ext cx="357190" cy="642941"/>
          </a:xfrm>
          <a:prstGeom prst="rect">
            <a:avLst/>
          </a:prstGeom>
          <a:noFill/>
        </p:spPr>
      </p:pic>
      <p:pic>
        <p:nvPicPr>
          <p:cNvPr id="8" name="Picture 9" descr="https://worldpics.pro/wp-content/uploads/2016/03/Mikrovolnovaya-pech.png"/>
          <p:cNvPicPr>
            <a:picLocks noChangeAspect="1" noChangeArrowheads="1"/>
          </p:cNvPicPr>
          <p:nvPr/>
        </p:nvPicPr>
        <p:blipFill>
          <a:blip r:embed="rId5" cstate="print"/>
          <a:srcRect l="9524" t="12698" r="4762" b="17460"/>
          <a:stretch>
            <a:fillRect/>
          </a:stretch>
        </p:blipFill>
        <p:spPr bwMode="auto">
          <a:xfrm>
            <a:off x="5072066" y="2143116"/>
            <a:ext cx="1285884" cy="785818"/>
          </a:xfrm>
          <a:prstGeom prst="rect">
            <a:avLst/>
          </a:prstGeom>
          <a:noFill/>
        </p:spPr>
      </p:pic>
      <p:pic>
        <p:nvPicPr>
          <p:cNvPr id="1030" name="Picture 6" descr="http://www.startmart.ru/images/photos/medium/shop2034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071678"/>
            <a:ext cx="1257108" cy="1281693"/>
          </a:xfrm>
          <a:prstGeom prst="rect">
            <a:avLst/>
          </a:prstGeom>
          <a:noFill/>
        </p:spPr>
      </p:pic>
      <p:sp>
        <p:nvSpPr>
          <p:cNvPr id="9218" name="AutoShape 2" descr="http://cdn-media-1.lifehack.org/wp-content/files/2015/02/p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4" descr="http://www.biletservis.ru/show_foto.php?width=952&amp;height=295&amp;image=http://www.biletservis.ru/images/upload/file34615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756" r="15704"/>
          <a:stretch>
            <a:fillRect/>
          </a:stretch>
        </p:blipFill>
        <p:spPr bwMode="auto">
          <a:xfrm>
            <a:off x="642910" y="5286388"/>
            <a:ext cx="2643206" cy="1368314"/>
          </a:xfrm>
          <a:prstGeom prst="rect">
            <a:avLst/>
          </a:prstGeom>
          <a:noFill/>
        </p:spPr>
      </p:pic>
      <p:sp>
        <p:nvSpPr>
          <p:cNvPr id="20" name="Выноска-облако 19"/>
          <p:cNvSpPr/>
          <p:nvPr/>
        </p:nvSpPr>
        <p:spPr>
          <a:xfrm>
            <a:off x="3428992" y="5429264"/>
            <a:ext cx="4572032" cy="1214446"/>
          </a:xfrm>
          <a:prstGeom prst="cloudCallout">
            <a:avLst>
              <a:gd name="adj1" fmla="val -62056"/>
              <a:gd name="adj2" fmla="val -1300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2" name="Прямоугольник 11">
            <a:hlinkClick r:id="rId8" action="ppaction://hlinksldjump"/>
          </p:cNvPr>
          <p:cNvSpPr/>
          <p:nvPr/>
        </p:nvSpPr>
        <p:spPr>
          <a:xfrm>
            <a:off x="3786182" y="5643578"/>
            <a:ext cx="4000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Найди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электромясорубку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и кликни по картинке. Если нужна помощь, кликни здесь!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13" name="Picture 6" descr="C:\Users\user\Desktop\конкурс\кухня\f03_severin_hm_3823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201621">
            <a:off x="7902727" y="3319581"/>
            <a:ext cx="782396" cy="682338"/>
          </a:xfrm>
          <a:prstGeom prst="rect">
            <a:avLst/>
          </a:prstGeom>
          <a:noFill/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501090" y="6143644"/>
            <a:ext cx="500066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10" action="ppaction://hlinksldjump" highlightClick="1"/>
          </p:cNvPr>
          <p:cNvSpPr/>
          <p:nvPr/>
        </p:nvSpPr>
        <p:spPr>
          <a:xfrm>
            <a:off x="214282" y="6072206"/>
            <a:ext cx="500034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http://cdn-media-1.lifehack.org/wp-content/files/2015/02/p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4" descr="http://www.biletservis.ru/show_foto.php?width=952&amp;height=295&amp;image=http://www.biletservis.ru/images/upload/file3461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756" r="15704"/>
          <a:stretch>
            <a:fillRect/>
          </a:stretch>
        </p:blipFill>
        <p:spPr bwMode="auto">
          <a:xfrm rot="698012">
            <a:off x="344240" y="805543"/>
            <a:ext cx="3707245" cy="1919137"/>
          </a:xfrm>
          <a:prstGeom prst="rect">
            <a:avLst/>
          </a:prstGeom>
          <a:noFill/>
        </p:spPr>
      </p:pic>
      <p:sp>
        <p:nvSpPr>
          <p:cNvPr id="20" name="Выноска-облако 19"/>
          <p:cNvSpPr/>
          <p:nvPr/>
        </p:nvSpPr>
        <p:spPr>
          <a:xfrm>
            <a:off x="4000496" y="285728"/>
            <a:ext cx="4786346" cy="2857520"/>
          </a:xfrm>
          <a:prstGeom prst="cloudCallout">
            <a:avLst>
              <a:gd name="adj1" fmla="val -63760"/>
              <a:gd name="adj2" fmla="val -325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4357686" y="571480"/>
            <a:ext cx="41434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        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Какие ещё электроприборы 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                     ты знаешь?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       Если хочешь узнать больше,   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 приглашаем тебя посмотреть   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познавательные мультфильмы,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где мы расскажем, как устроена 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            и работает техника.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" name="AutoShape 2" descr="https://m10.starbro.net/5/v/88/wc/g9/ir/88wcg9ir_w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m10.starbro.net/5/v/88/wc/g9/ir/88wcg9ir_wm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7317" r="6098"/>
          <a:stretch>
            <a:fillRect/>
          </a:stretch>
        </p:blipFill>
        <p:spPr bwMode="auto">
          <a:xfrm>
            <a:off x="2071670" y="3357562"/>
            <a:ext cx="5072098" cy="3254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Управляющая кнопка: домой 15">
            <a:hlinkClick r:id="rId6" action="ppaction://hlinksldjump" highlightClick="1"/>
          </p:cNvPr>
          <p:cNvSpPr/>
          <p:nvPr/>
        </p:nvSpPr>
        <p:spPr>
          <a:xfrm>
            <a:off x="214282" y="6072206"/>
            <a:ext cx="500034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665</Words>
  <PresentationFormat>Экран (4:3)</PresentationFormat>
  <Paragraphs>84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https://bluemountainfengshui.org/wp-content/uploads/2014/05/kitch-11.jpg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Илона</cp:lastModifiedBy>
  <cp:revision>119</cp:revision>
  <dcterms:created xsi:type="dcterms:W3CDTF">2017-09-04T11:59:30Z</dcterms:created>
  <dcterms:modified xsi:type="dcterms:W3CDTF">2017-11-09T13:32:24Z</dcterms:modified>
</cp:coreProperties>
</file>